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Ex1.xml" ContentType="application/vnd.ms-office.chartex+xml"/>
  <Override PartName="/ppt/charts/style5.xml" ContentType="application/vnd.ms-office.chartstyle+xml"/>
  <Override PartName="/ppt/charts/colors5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8" r:id="rId5"/>
    <p:sldId id="296" r:id="rId6"/>
    <p:sldId id="290" r:id="rId7"/>
    <p:sldId id="291" r:id="rId8"/>
    <p:sldId id="287" r:id="rId9"/>
    <p:sldId id="289" r:id="rId10"/>
    <p:sldId id="300" r:id="rId11"/>
    <p:sldId id="259" r:id="rId12"/>
    <p:sldId id="292" r:id="rId13"/>
    <p:sldId id="297" r:id="rId14"/>
    <p:sldId id="299" r:id="rId15"/>
    <p:sldId id="294" r:id="rId16"/>
    <p:sldId id="298" r:id="rId17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9B9"/>
    <a:srgbClr val="255D2A"/>
    <a:srgbClr val="9EBF72"/>
    <a:srgbClr val="017C39"/>
    <a:srgbClr val="616161"/>
    <a:srgbClr val="5B9BD5"/>
    <a:srgbClr val="C00101"/>
    <a:srgbClr val="F0904F"/>
    <a:srgbClr val="265928"/>
    <a:srgbClr val="8DB2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1" autoAdjust="0"/>
    <p:restoredTop sz="96374" autoAdjust="0"/>
  </p:normalViewPr>
  <p:slideViewPr>
    <p:cSldViewPr snapToGrid="0" showGuides="1">
      <p:cViewPr varScale="1">
        <p:scale>
          <a:sx n="80" d="100"/>
          <a:sy n="80" d="100"/>
        </p:scale>
        <p:origin x="214" y="65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04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panffsp2515d\transferencia\murilo\curva%20over%20e%203%20anos_V2.xls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Y:\Inteligencia%20Competitiva\DMA\IC\Planejamento%20Cml\2%20-%20Apresentacoes\8%20-%20ABBC\INSS\2020\Rascunho%20-%20estimativa%20da%20concess&#227;o%20com%20proposta_limp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'demais taxas (a.m.)'!$B$1</c:f>
              <c:strCache>
                <c:ptCount val="1"/>
                <c:pt idx="0">
                  <c:v>Cheque especial</c:v>
                </c:pt>
              </c:strCache>
            </c:strRef>
          </c:tx>
          <c:spPr>
            <a:ln w="38100" cap="rnd" cmpd="sng" algn="ctr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'demais taxas (a.m.)'!$A$2:$A$108</c:f>
              <c:numCache>
                <c:formatCode>General</c:formatCode>
                <c:ptCount val="107"/>
                <c:pt idx="78" formatCode="mmm\-yy">
                  <c:v>42979</c:v>
                </c:pt>
                <c:pt idx="79" formatCode="mmm\-yy">
                  <c:v>43009</c:v>
                </c:pt>
                <c:pt idx="80" formatCode="mmm\-yy">
                  <c:v>43040</c:v>
                </c:pt>
                <c:pt idx="81" formatCode="mmm\-yy">
                  <c:v>43070</c:v>
                </c:pt>
                <c:pt idx="82" formatCode="mmm\-yy">
                  <c:v>43101</c:v>
                </c:pt>
                <c:pt idx="83" formatCode="mmm\-yy">
                  <c:v>43132</c:v>
                </c:pt>
                <c:pt idx="84" formatCode="mmm\-yy">
                  <c:v>43160</c:v>
                </c:pt>
                <c:pt idx="85" formatCode="mmm\-yy">
                  <c:v>43191</c:v>
                </c:pt>
                <c:pt idx="86" formatCode="mmm\-yy">
                  <c:v>43221</c:v>
                </c:pt>
                <c:pt idx="87" formatCode="mmm\-yy">
                  <c:v>43252</c:v>
                </c:pt>
                <c:pt idx="88" formatCode="mmm\-yy">
                  <c:v>43282</c:v>
                </c:pt>
                <c:pt idx="89" formatCode="mmm\-yy">
                  <c:v>43313</c:v>
                </c:pt>
                <c:pt idx="90" formatCode="mmm\-yy">
                  <c:v>43344</c:v>
                </c:pt>
                <c:pt idx="91" formatCode="mmm\-yy">
                  <c:v>43374</c:v>
                </c:pt>
                <c:pt idx="92" formatCode="mmm\-yy">
                  <c:v>43405</c:v>
                </c:pt>
                <c:pt idx="93" formatCode="mmm\-yy">
                  <c:v>43435</c:v>
                </c:pt>
                <c:pt idx="94" formatCode="mmm\-yy">
                  <c:v>43466</c:v>
                </c:pt>
                <c:pt idx="95" formatCode="mmm\-yy">
                  <c:v>43497</c:v>
                </c:pt>
                <c:pt idx="96" formatCode="mmm\-yy">
                  <c:v>43525</c:v>
                </c:pt>
                <c:pt idx="97" formatCode="mmm\-yy">
                  <c:v>43556</c:v>
                </c:pt>
                <c:pt idx="98" formatCode="mmm\-yy">
                  <c:v>43586</c:v>
                </c:pt>
                <c:pt idx="99" formatCode="mmm\-yy">
                  <c:v>43617</c:v>
                </c:pt>
                <c:pt idx="100" formatCode="mmm\-yy">
                  <c:v>43647</c:v>
                </c:pt>
                <c:pt idx="101" formatCode="mmm\-yy">
                  <c:v>43678</c:v>
                </c:pt>
                <c:pt idx="102" formatCode="mmm\-yy">
                  <c:v>43709</c:v>
                </c:pt>
                <c:pt idx="103" formatCode="mmm\-yy">
                  <c:v>43739</c:v>
                </c:pt>
                <c:pt idx="104" formatCode="mmm\-yy">
                  <c:v>43770</c:v>
                </c:pt>
                <c:pt idx="105" formatCode="mmm\-yy">
                  <c:v>43800</c:v>
                </c:pt>
                <c:pt idx="106" formatCode="mmm\-yy">
                  <c:v>43831</c:v>
                </c:pt>
              </c:numCache>
            </c:numRef>
          </c:cat>
          <c:val>
            <c:numRef>
              <c:f>'demais taxas (a.m.)'!$B$2:$B$108</c:f>
              <c:numCache>
                <c:formatCode>General</c:formatCode>
                <c:ptCount val="107"/>
                <c:pt idx="78" formatCode="0.0%">
                  <c:v>0.1168</c:v>
                </c:pt>
                <c:pt idx="79" formatCode="0.0%">
                  <c:v>0.11699999999999999</c:v>
                </c:pt>
                <c:pt idx="80" formatCode="0.0%">
                  <c:v>0.1168</c:v>
                </c:pt>
                <c:pt idx="81" formatCode="0.0%">
                  <c:v>0.11599999999999999</c:v>
                </c:pt>
                <c:pt idx="82" formatCode="0.0%">
                  <c:v>0.1167</c:v>
                </c:pt>
                <c:pt idx="83" formatCode="0.0%">
                  <c:v>0.11630000000000001</c:v>
                </c:pt>
                <c:pt idx="84" formatCode="0.0%">
                  <c:v>0.1167</c:v>
                </c:pt>
                <c:pt idx="85" formatCode="0.0%">
                  <c:v>0.1162</c:v>
                </c:pt>
                <c:pt idx="86" formatCode="0.0%">
                  <c:v>0.1143</c:v>
                </c:pt>
                <c:pt idx="87" formatCode="0.0%">
                  <c:v>0.1128</c:v>
                </c:pt>
                <c:pt idx="88" formatCode="0.0%">
                  <c:v>0.11220000000000001</c:v>
                </c:pt>
                <c:pt idx="89" formatCode="0.0%">
                  <c:v>0.11199999999999999</c:v>
                </c:pt>
                <c:pt idx="90" formatCode="0.0%">
                  <c:v>0.1115</c:v>
                </c:pt>
                <c:pt idx="91" formatCode="0.0%">
                  <c:v>0.11199999999999999</c:v>
                </c:pt>
                <c:pt idx="92" formatCode="0.0%">
                  <c:v>0.113</c:v>
                </c:pt>
                <c:pt idx="93" formatCode="0.0%">
                  <c:v>0.11310000000000001</c:v>
                </c:pt>
                <c:pt idx="94" formatCode="0.0%">
                  <c:v>0.11449999999999999</c:v>
                </c:pt>
                <c:pt idx="95" formatCode="0.0%">
                  <c:v>0.11410000000000001</c:v>
                </c:pt>
                <c:pt idx="96" formatCode="0.0%">
                  <c:v>0.11560000000000001</c:v>
                </c:pt>
                <c:pt idx="97" formatCode="0.0%">
                  <c:v>0.11650000000000001</c:v>
                </c:pt>
                <c:pt idx="98" formatCode="0.0%">
                  <c:v>0.1159</c:v>
                </c:pt>
                <c:pt idx="99" formatCode="0.0%">
                  <c:v>0.1158</c:v>
                </c:pt>
                <c:pt idx="100" formatCode="0.0%">
                  <c:v>0.11509999999999999</c:v>
                </c:pt>
                <c:pt idx="101" formatCode="0.0%">
                  <c:v>0.1115</c:v>
                </c:pt>
                <c:pt idx="102" formatCode="0.0%">
                  <c:v>0.11070000000000001</c:v>
                </c:pt>
                <c:pt idx="103" formatCode="0.0%">
                  <c:v>0.11119999999999999</c:v>
                </c:pt>
                <c:pt idx="104" formatCode="0.0%">
                  <c:v>0.1133</c:v>
                </c:pt>
                <c:pt idx="105" formatCode="0.0%">
                  <c:v>0.1094</c:v>
                </c:pt>
                <c:pt idx="106" formatCode="0.0%">
                  <c:v>8.48E-2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1C6-40B8-925C-E8C97B61C463}"/>
            </c:ext>
          </c:extLst>
        </c:ser>
        <c:ser>
          <c:idx val="1"/>
          <c:order val="1"/>
          <c:tx>
            <c:strRef>
              <c:f>'demais taxas (a.m.)'!$C$1</c:f>
              <c:strCache>
                <c:ptCount val="1"/>
                <c:pt idx="0">
                  <c:v>Crédito pessoal não consignado</c:v>
                </c:pt>
              </c:strCache>
            </c:strRef>
          </c:tx>
          <c:spPr>
            <a:ln w="38100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'demais taxas (a.m.)'!$A$2:$A$108</c:f>
              <c:numCache>
                <c:formatCode>General</c:formatCode>
                <c:ptCount val="107"/>
                <c:pt idx="78" formatCode="mmm\-yy">
                  <c:v>42979</c:v>
                </c:pt>
                <c:pt idx="79" formatCode="mmm\-yy">
                  <c:v>43009</c:v>
                </c:pt>
                <c:pt idx="80" formatCode="mmm\-yy">
                  <c:v>43040</c:v>
                </c:pt>
                <c:pt idx="81" formatCode="mmm\-yy">
                  <c:v>43070</c:v>
                </c:pt>
                <c:pt idx="82" formatCode="mmm\-yy">
                  <c:v>43101</c:v>
                </c:pt>
                <c:pt idx="83" formatCode="mmm\-yy">
                  <c:v>43132</c:v>
                </c:pt>
                <c:pt idx="84" formatCode="mmm\-yy">
                  <c:v>43160</c:v>
                </c:pt>
                <c:pt idx="85" formatCode="mmm\-yy">
                  <c:v>43191</c:v>
                </c:pt>
                <c:pt idx="86" formatCode="mmm\-yy">
                  <c:v>43221</c:v>
                </c:pt>
                <c:pt idx="87" formatCode="mmm\-yy">
                  <c:v>43252</c:v>
                </c:pt>
                <c:pt idx="88" formatCode="mmm\-yy">
                  <c:v>43282</c:v>
                </c:pt>
                <c:pt idx="89" formatCode="mmm\-yy">
                  <c:v>43313</c:v>
                </c:pt>
                <c:pt idx="90" formatCode="mmm\-yy">
                  <c:v>43344</c:v>
                </c:pt>
                <c:pt idx="91" formatCode="mmm\-yy">
                  <c:v>43374</c:v>
                </c:pt>
                <c:pt idx="92" formatCode="mmm\-yy">
                  <c:v>43405</c:v>
                </c:pt>
                <c:pt idx="93" formatCode="mmm\-yy">
                  <c:v>43435</c:v>
                </c:pt>
                <c:pt idx="94" formatCode="mmm\-yy">
                  <c:v>43466</c:v>
                </c:pt>
                <c:pt idx="95" formatCode="mmm\-yy">
                  <c:v>43497</c:v>
                </c:pt>
                <c:pt idx="96" formatCode="mmm\-yy">
                  <c:v>43525</c:v>
                </c:pt>
                <c:pt idx="97" formatCode="mmm\-yy">
                  <c:v>43556</c:v>
                </c:pt>
                <c:pt idx="98" formatCode="mmm\-yy">
                  <c:v>43586</c:v>
                </c:pt>
                <c:pt idx="99" formatCode="mmm\-yy">
                  <c:v>43617</c:v>
                </c:pt>
                <c:pt idx="100" formatCode="mmm\-yy">
                  <c:v>43647</c:v>
                </c:pt>
                <c:pt idx="101" formatCode="mmm\-yy">
                  <c:v>43678</c:v>
                </c:pt>
                <c:pt idx="102" formatCode="mmm\-yy">
                  <c:v>43709</c:v>
                </c:pt>
                <c:pt idx="103" formatCode="mmm\-yy">
                  <c:v>43739</c:v>
                </c:pt>
                <c:pt idx="104" formatCode="mmm\-yy">
                  <c:v>43770</c:v>
                </c:pt>
                <c:pt idx="105" formatCode="mmm\-yy">
                  <c:v>43800</c:v>
                </c:pt>
                <c:pt idx="106" formatCode="mmm\-yy">
                  <c:v>43831</c:v>
                </c:pt>
              </c:numCache>
            </c:numRef>
          </c:cat>
          <c:val>
            <c:numRef>
              <c:f>'demais taxas (a.m.)'!$C$2:$C$108</c:f>
              <c:numCache>
                <c:formatCode>General</c:formatCode>
                <c:ptCount val="107"/>
                <c:pt idx="78" formatCode="0.0%">
                  <c:v>7.0800000000000002E-2</c:v>
                </c:pt>
                <c:pt idx="79" formatCode="0.0%">
                  <c:v>7.2700000000000001E-2</c:v>
                </c:pt>
                <c:pt idx="80" formatCode="0.0%">
                  <c:v>7.0300000000000001E-2</c:v>
                </c:pt>
                <c:pt idx="81" formatCode="0.0%">
                  <c:v>6.5199999999999994E-2</c:v>
                </c:pt>
                <c:pt idx="82" formatCode="0.0%">
                  <c:v>6.8900000000000003E-2</c:v>
                </c:pt>
                <c:pt idx="83" formatCode="0.0%">
                  <c:v>7.0199999999999999E-2</c:v>
                </c:pt>
                <c:pt idx="84" formatCode="0.0%">
                  <c:v>6.9900000000000004E-2</c:v>
                </c:pt>
                <c:pt idx="85" formatCode="0.0%">
                  <c:v>6.9900000000000004E-2</c:v>
                </c:pt>
                <c:pt idx="86" formatCode="0.0%">
                  <c:v>6.5799999999999997E-2</c:v>
                </c:pt>
                <c:pt idx="87" formatCode="0.0%">
                  <c:v>6.5799999999999997E-2</c:v>
                </c:pt>
                <c:pt idx="88" formatCode="0.0%">
                  <c:v>6.7400000000000002E-2</c:v>
                </c:pt>
                <c:pt idx="89" formatCode="0.0%">
                  <c:v>6.8499999999999991E-2</c:v>
                </c:pt>
                <c:pt idx="90" formatCode="0.0%">
                  <c:v>6.88E-2</c:v>
                </c:pt>
                <c:pt idx="91" formatCode="0.0%">
                  <c:v>7.0400000000000004E-2</c:v>
                </c:pt>
                <c:pt idx="92" formatCode="0.0%">
                  <c:v>6.9099999999999995E-2</c:v>
                </c:pt>
                <c:pt idx="93" formatCode="0.0%">
                  <c:v>6.2699999999999992E-2</c:v>
                </c:pt>
                <c:pt idx="94" formatCode="0.0%">
                  <c:v>6.6400000000000001E-2</c:v>
                </c:pt>
                <c:pt idx="95" formatCode="0.0%">
                  <c:v>6.8900000000000003E-2</c:v>
                </c:pt>
                <c:pt idx="96" formatCode="0.0%">
                  <c:v>6.9400000000000003E-2</c:v>
                </c:pt>
                <c:pt idx="97" formatCode="0.0%">
                  <c:v>7.0699999999999999E-2</c:v>
                </c:pt>
                <c:pt idx="98" formatCode="0.0%">
                  <c:v>6.7900000000000002E-2</c:v>
                </c:pt>
                <c:pt idx="99" formatCode="0.0%">
                  <c:v>6.8000000000000005E-2</c:v>
                </c:pt>
                <c:pt idx="100" formatCode="0.0%">
                  <c:v>6.7599999999999993E-2</c:v>
                </c:pt>
                <c:pt idx="101" formatCode="0.0%">
                  <c:v>6.6500000000000004E-2</c:v>
                </c:pt>
                <c:pt idx="102" formatCode="0.0%">
                  <c:v>6.5000000000000002E-2</c:v>
                </c:pt>
                <c:pt idx="103" formatCode="0.0%">
                  <c:v>5.91E-2</c:v>
                </c:pt>
                <c:pt idx="104" formatCode="0.0%">
                  <c:v>6.0499999999999998E-2</c:v>
                </c:pt>
                <c:pt idx="105" formatCode="0.0%">
                  <c:v>5.7000000000000002E-2</c:v>
                </c:pt>
                <c:pt idx="106" formatCode="0.0%">
                  <c:v>6.0999999999999999E-2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B1C6-40B8-925C-E8C97B61C463}"/>
            </c:ext>
          </c:extLst>
        </c:ser>
        <c:ser>
          <c:idx val="2"/>
          <c:order val="2"/>
          <c:tx>
            <c:strRef>
              <c:f>'demais taxas (a.m.)'!$D$1</c:f>
              <c:strCache>
                <c:ptCount val="1"/>
                <c:pt idx="0">
                  <c:v>Crédito pessoal consignado  INSS</c:v>
                </c:pt>
              </c:strCache>
            </c:strRef>
          </c:tx>
          <c:spPr>
            <a:ln w="38100" cap="rnd" cmpd="sng" algn="ctr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cat>
            <c:numRef>
              <c:f>'demais taxas (a.m.)'!$A$2:$A$108</c:f>
              <c:numCache>
                <c:formatCode>General</c:formatCode>
                <c:ptCount val="107"/>
                <c:pt idx="78" formatCode="mmm\-yy">
                  <c:v>42979</c:v>
                </c:pt>
                <c:pt idx="79" formatCode="mmm\-yy">
                  <c:v>43009</c:v>
                </c:pt>
                <c:pt idx="80" formatCode="mmm\-yy">
                  <c:v>43040</c:v>
                </c:pt>
                <c:pt idx="81" formatCode="mmm\-yy">
                  <c:v>43070</c:v>
                </c:pt>
                <c:pt idx="82" formatCode="mmm\-yy">
                  <c:v>43101</c:v>
                </c:pt>
                <c:pt idx="83" formatCode="mmm\-yy">
                  <c:v>43132</c:v>
                </c:pt>
                <c:pt idx="84" formatCode="mmm\-yy">
                  <c:v>43160</c:v>
                </c:pt>
                <c:pt idx="85" formatCode="mmm\-yy">
                  <c:v>43191</c:v>
                </c:pt>
                <c:pt idx="86" formatCode="mmm\-yy">
                  <c:v>43221</c:v>
                </c:pt>
                <c:pt idx="87" formatCode="mmm\-yy">
                  <c:v>43252</c:v>
                </c:pt>
                <c:pt idx="88" formatCode="mmm\-yy">
                  <c:v>43282</c:v>
                </c:pt>
                <c:pt idx="89" formatCode="mmm\-yy">
                  <c:v>43313</c:v>
                </c:pt>
                <c:pt idx="90" formatCode="mmm\-yy">
                  <c:v>43344</c:v>
                </c:pt>
                <c:pt idx="91" formatCode="mmm\-yy">
                  <c:v>43374</c:v>
                </c:pt>
                <c:pt idx="92" formatCode="mmm\-yy">
                  <c:v>43405</c:v>
                </c:pt>
                <c:pt idx="93" formatCode="mmm\-yy">
                  <c:v>43435</c:v>
                </c:pt>
                <c:pt idx="94" formatCode="mmm\-yy">
                  <c:v>43466</c:v>
                </c:pt>
                <c:pt idx="95" formatCode="mmm\-yy">
                  <c:v>43497</c:v>
                </c:pt>
                <c:pt idx="96" formatCode="mmm\-yy">
                  <c:v>43525</c:v>
                </c:pt>
                <c:pt idx="97" formatCode="mmm\-yy">
                  <c:v>43556</c:v>
                </c:pt>
                <c:pt idx="98" formatCode="mmm\-yy">
                  <c:v>43586</c:v>
                </c:pt>
                <c:pt idx="99" formatCode="mmm\-yy">
                  <c:v>43617</c:v>
                </c:pt>
                <c:pt idx="100" formatCode="mmm\-yy">
                  <c:v>43647</c:v>
                </c:pt>
                <c:pt idx="101" formatCode="mmm\-yy">
                  <c:v>43678</c:v>
                </c:pt>
                <c:pt idx="102" formatCode="mmm\-yy">
                  <c:v>43709</c:v>
                </c:pt>
                <c:pt idx="103" formatCode="mmm\-yy">
                  <c:v>43739</c:v>
                </c:pt>
                <c:pt idx="104" formatCode="mmm\-yy">
                  <c:v>43770</c:v>
                </c:pt>
                <c:pt idx="105" formatCode="mmm\-yy">
                  <c:v>43800</c:v>
                </c:pt>
                <c:pt idx="106" formatCode="mmm\-yy">
                  <c:v>43831</c:v>
                </c:pt>
              </c:numCache>
            </c:numRef>
          </c:cat>
          <c:val>
            <c:numRef>
              <c:f>'demais taxas (a.m.)'!$D$2:$D$108</c:f>
              <c:numCache>
                <c:formatCode>General</c:formatCode>
                <c:ptCount val="107"/>
                <c:pt idx="78" formatCode="0.0%">
                  <c:v>2.0400000000000001E-2</c:v>
                </c:pt>
                <c:pt idx="79" formatCode="0.0%">
                  <c:v>2.0299999999999999E-2</c:v>
                </c:pt>
                <c:pt idx="80" formatCode="0.0%">
                  <c:v>0.02</c:v>
                </c:pt>
                <c:pt idx="81" formatCode="0.0%">
                  <c:v>0.02</c:v>
                </c:pt>
                <c:pt idx="82" formatCode="0.0%">
                  <c:v>0.02</c:v>
                </c:pt>
                <c:pt idx="83" formatCode="0.0%">
                  <c:v>2.0099999999999996E-2</c:v>
                </c:pt>
                <c:pt idx="84" formatCode="0.0%">
                  <c:v>0.02</c:v>
                </c:pt>
                <c:pt idx="85" formatCode="0.0%">
                  <c:v>1.9799999999999998E-2</c:v>
                </c:pt>
                <c:pt idx="86" formatCode="0.0%">
                  <c:v>1.9599999999999999E-2</c:v>
                </c:pt>
                <c:pt idx="87" formatCode="0.0%">
                  <c:v>1.9299999999999998E-2</c:v>
                </c:pt>
                <c:pt idx="88" formatCode="0.0%">
                  <c:v>1.9099999999999999E-2</c:v>
                </c:pt>
                <c:pt idx="89" formatCode="0.0%">
                  <c:v>1.9E-2</c:v>
                </c:pt>
                <c:pt idx="90" formatCode="0.0%">
                  <c:v>1.89E-2</c:v>
                </c:pt>
                <c:pt idx="91" formatCode="0.0%">
                  <c:v>1.8799999999999997E-2</c:v>
                </c:pt>
                <c:pt idx="92" formatCode="0.0%">
                  <c:v>1.8799999999999997E-2</c:v>
                </c:pt>
                <c:pt idx="93" formatCode="0.0%">
                  <c:v>1.9E-2</c:v>
                </c:pt>
                <c:pt idx="94" formatCode="0.0%">
                  <c:v>1.9E-2</c:v>
                </c:pt>
                <c:pt idx="95" formatCode="0.0%">
                  <c:v>1.9E-2</c:v>
                </c:pt>
                <c:pt idx="96" formatCode="0.0%">
                  <c:v>1.8799999999999997E-2</c:v>
                </c:pt>
                <c:pt idx="97" formatCode="0.0%">
                  <c:v>1.8500000000000003E-2</c:v>
                </c:pt>
                <c:pt idx="98" formatCode="0.0%">
                  <c:v>1.84E-2</c:v>
                </c:pt>
                <c:pt idx="99" formatCode="0.0%">
                  <c:v>1.8100000000000002E-2</c:v>
                </c:pt>
                <c:pt idx="100" formatCode="0.0%">
                  <c:v>1.8000000000000002E-2</c:v>
                </c:pt>
                <c:pt idx="101" formatCode="0.0%">
                  <c:v>1.78E-2</c:v>
                </c:pt>
                <c:pt idx="102" formatCode="0.0%">
                  <c:v>1.7600000000000001E-2</c:v>
                </c:pt>
                <c:pt idx="103" formatCode="0.0%">
                  <c:v>1.7299999999999999E-2</c:v>
                </c:pt>
                <c:pt idx="104" formatCode="0.0%">
                  <c:v>1.72E-2</c:v>
                </c:pt>
                <c:pt idx="105" formatCode="0.0%">
                  <c:v>1.6899999999999998E-2</c:v>
                </c:pt>
                <c:pt idx="106" formatCode="0.0%">
                  <c:v>1.7600000000000001E-2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B1C6-40B8-925C-E8C97B61C463}"/>
            </c:ext>
          </c:extLst>
        </c:ser>
        <c:ser>
          <c:idx val="4"/>
          <c:order val="3"/>
          <c:tx>
            <c:strRef>
              <c:f>'demais taxas (a.m.)'!$F$1</c:f>
              <c:strCache>
                <c:ptCount val="1"/>
                <c:pt idx="0">
                  <c:v>Cartão de crédito rotativo</c:v>
                </c:pt>
              </c:strCache>
            </c:strRef>
          </c:tx>
          <c:spPr>
            <a:ln w="38100" cap="rnd" cmpd="sng" algn="ctr">
              <a:solidFill>
                <a:srgbClr val="C00000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'demais taxas (a.m.)'!$A$2:$A$108</c:f>
              <c:numCache>
                <c:formatCode>General</c:formatCode>
                <c:ptCount val="107"/>
                <c:pt idx="78" formatCode="mmm\-yy">
                  <c:v>42979</c:v>
                </c:pt>
                <c:pt idx="79" formatCode="mmm\-yy">
                  <c:v>43009</c:v>
                </c:pt>
                <c:pt idx="80" formatCode="mmm\-yy">
                  <c:v>43040</c:v>
                </c:pt>
                <c:pt idx="81" formatCode="mmm\-yy">
                  <c:v>43070</c:v>
                </c:pt>
                <c:pt idx="82" formatCode="mmm\-yy">
                  <c:v>43101</c:v>
                </c:pt>
                <c:pt idx="83" formatCode="mmm\-yy">
                  <c:v>43132</c:v>
                </c:pt>
                <c:pt idx="84" formatCode="mmm\-yy">
                  <c:v>43160</c:v>
                </c:pt>
                <c:pt idx="85" formatCode="mmm\-yy">
                  <c:v>43191</c:v>
                </c:pt>
                <c:pt idx="86" formatCode="mmm\-yy">
                  <c:v>43221</c:v>
                </c:pt>
                <c:pt idx="87" formatCode="mmm\-yy">
                  <c:v>43252</c:v>
                </c:pt>
                <c:pt idx="88" formatCode="mmm\-yy">
                  <c:v>43282</c:v>
                </c:pt>
                <c:pt idx="89" formatCode="mmm\-yy">
                  <c:v>43313</c:v>
                </c:pt>
                <c:pt idx="90" formatCode="mmm\-yy">
                  <c:v>43344</c:v>
                </c:pt>
                <c:pt idx="91" formatCode="mmm\-yy">
                  <c:v>43374</c:v>
                </c:pt>
                <c:pt idx="92" formatCode="mmm\-yy">
                  <c:v>43405</c:v>
                </c:pt>
                <c:pt idx="93" formatCode="mmm\-yy">
                  <c:v>43435</c:v>
                </c:pt>
                <c:pt idx="94" formatCode="mmm\-yy">
                  <c:v>43466</c:v>
                </c:pt>
                <c:pt idx="95" formatCode="mmm\-yy">
                  <c:v>43497</c:v>
                </c:pt>
                <c:pt idx="96" formatCode="mmm\-yy">
                  <c:v>43525</c:v>
                </c:pt>
                <c:pt idx="97" formatCode="mmm\-yy">
                  <c:v>43556</c:v>
                </c:pt>
                <c:pt idx="98" formatCode="mmm\-yy">
                  <c:v>43586</c:v>
                </c:pt>
                <c:pt idx="99" formatCode="mmm\-yy">
                  <c:v>43617</c:v>
                </c:pt>
                <c:pt idx="100" formatCode="mmm\-yy">
                  <c:v>43647</c:v>
                </c:pt>
                <c:pt idx="101" formatCode="mmm\-yy">
                  <c:v>43678</c:v>
                </c:pt>
                <c:pt idx="102" formatCode="mmm\-yy">
                  <c:v>43709</c:v>
                </c:pt>
                <c:pt idx="103" formatCode="mmm\-yy">
                  <c:v>43739</c:v>
                </c:pt>
                <c:pt idx="104" formatCode="mmm\-yy">
                  <c:v>43770</c:v>
                </c:pt>
                <c:pt idx="105" formatCode="mmm\-yy">
                  <c:v>43800</c:v>
                </c:pt>
                <c:pt idx="106" formatCode="mmm\-yy">
                  <c:v>43831</c:v>
                </c:pt>
              </c:numCache>
            </c:numRef>
          </c:cat>
          <c:val>
            <c:numRef>
              <c:f>'demais taxas (a.m.)'!$F$2:$F$108</c:f>
              <c:numCache>
                <c:formatCode>General</c:formatCode>
                <c:ptCount val="107"/>
                <c:pt idx="78" formatCode="0.0%">
                  <c:v>0.12869999999999998</c:v>
                </c:pt>
                <c:pt idx="79" formatCode="0.0%">
                  <c:v>0.12990000000000002</c:v>
                </c:pt>
                <c:pt idx="80" formatCode="0.0%">
                  <c:v>0.1295</c:v>
                </c:pt>
                <c:pt idx="81" formatCode="0.0%">
                  <c:v>0.12970000000000001</c:v>
                </c:pt>
                <c:pt idx="82" formatCode="0.0%">
                  <c:v>0.12909999999999999</c:v>
                </c:pt>
                <c:pt idx="83" formatCode="0.0%">
                  <c:v>0.12970000000000001</c:v>
                </c:pt>
                <c:pt idx="84" formatCode="0.0%">
                  <c:v>0.1303</c:v>
                </c:pt>
                <c:pt idx="85" formatCode="0.0%">
                  <c:v>0.1288</c:v>
                </c:pt>
                <c:pt idx="86" formatCode="0.0%">
                  <c:v>0.1231</c:v>
                </c:pt>
                <c:pt idx="87" formatCode="0.0%">
                  <c:v>0.12050000000000001</c:v>
                </c:pt>
                <c:pt idx="88" formatCode="0.0%">
                  <c:v>0.1159</c:v>
                </c:pt>
                <c:pt idx="89" formatCode="0.0%">
                  <c:v>0.1164</c:v>
                </c:pt>
                <c:pt idx="90" formatCode="0.0%">
                  <c:v>0.11749999999999999</c:v>
                </c:pt>
                <c:pt idx="91" formatCode="0.0%">
                  <c:v>0.1167</c:v>
                </c:pt>
                <c:pt idx="92" formatCode="0.0%">
                  <c:v>0.1177</c:v>
                </c:pt>
                <c:pt idx="93" formatCode="0.0%">
                  <c:v>0.1191</c:v>
                </c:pt>
                <c:pt idx="94" formatCode="0.0%">
                  <c:v>0.11939999999999999</c:v>
                </c:pt>
                <c:pt idx="95" formatCode="0.0%">
                  <c:v>0.12140000000000001</c:v>
                </c:pt>
                <c:pt idx="96" formatCode="0.0%">
                  <c:v>0.12230000000000001</c:v>
                </c:pt>
                <c:pt idx="97" formatCode="0.0%">
                  <c:v>0.1222</c:v>
                </c:pt>
                <c:pt idx="98" formatCode="0.0%">
                  <c:v>0.12240000000000001</c:v>
                </c:pt>
                <c:pt idx="99" formatCode="0.0%">
                  <c:v>0.1225</c:v>
                </c:pt>
                <c:pt idx="100" formatCode="0.0%">
                  <c:v>0.1226</c:v>
                </c:pt>
                <c:pt idx="101" formatCode="0.0%">
                  <c:v>0.1242</c:v>
                </c:pt>
                <c:pt idx="102" formatCode="0.0%">
                  <c:v>0.12429999999999999</c:v>
                </c:pt>
                <c:pt idx="103" formatCode="0.0%">
                  <c:v>0.1265</c:v>
                </c:pt>
                <c:pt idx="104" formatCode="0.0%">
                  <c:v>0.1265</c:v>
                </c:pt>
                <c:pt idx="105" formatCode="0.0%">
                  <c:v>0.1268</c:v>
                </c:pt>
                <c:pt idx="106" formatCode="0.0%">
                  <c:v>0.1263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1C6-40B8-925C-E8C97B61C463}"/>
            </c:ext>
          </c:extLst>
        </c:ser>
        <c:ser>
          <c:idx val="5"/>
          <c:order val="4"/>
          <c:tx>
            <c:strRef>
              <c:f>'demais taxas (a.m.)'!$G$1</c:f>
              <c:strCache>
                <c:ptCount val="1"/>
                <c:pt idx="0">
                  <c:v>Cartão de crédito parcelado</c:v>
                </c:pt>
              </c:strCache>
            </c:strRef>
          </c:tx>
          <c:spPr>
            <a:ln w="38100" cap="rnd" cmpd="sng" algn="ctr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'demais taxas (a.m.)'!$A$2:$A$108</c:f>
              <c:numCache>
                <c:formatCode>General</c:formatCode>
                <c:ptCount val="107"/>
                <c:pt idx="78" formatCode="mmm\-yy">
                  <c:v>42979</c:v>
                </c:pt>
                <c:pt idx="79" formatCode="mmm\-yy">
                  <c:v>43009</c:v>
                </c:pt>
                <c:pt idx="80" formatCode="mmm\-yy">
                  <c:v>43040</c:v>
                </c:pt>
                <c:pt idx="81" formatCode="mmm\-yy">
                  <c:v>43070</c:v>
                </c:pt>
                <c:pt idx="82" formatCode="mmm\-yy">
                  <c:v>43101</c:v>
                </c:pt>
                <c:pt idx="83" formatCode="mmm\-yy">
                  <c:v>43132</c:v>
                </c:pt>
                <c:pt idx="84" formatCode="mmm\-yy">
                  <c:v>43160</c:v>
                </c:pt>
                <c:pt idx="85" formatCode="mmm\-yy">
                  <c:v>43191</c:v>
                </c:pt>
                <c:pt idx="86" formatCode="mmm\-yy">
                  <c:v>43221</c:v>
                </c:pt>
                <c:pt idx="87" formatCode="mmm\-yy">
                  <c:v>43252</c:v>
                </c:pt>
                <c:pt idx="88" formatCode="mmm\-yy">
                  <c:v>43282</c:v>
                </c:pt>
                <c:pt idx="89" formatCode="mmm\-yy">
                  <c:v>43313</c:v>
                </c:pt>
                <c:pt idx="90" formatCode="mmm\-yy">
                  <c:v>43344</c:v>
                </c:pt>
                <c:pt idx="91" formatCode="mmm\-yy">
                  <c:v>43374</c:v>
                </c:pt>
                <c:pt idx="92" formatCode="mmm\-yy">
                  <c:v>43405</c:v>
                </c:pt>
                <c:pt idx="93" formatCode="mmm\-yy">
                  <c:v>43435</c:v>
                </c:pt>
                <c:pt idx="94" formatCode="mmm\-yy">
                  <c:v>43466</c:v>
                </c:pt>
                <c:pt idx="95" formatCode="mmm\-yy">
                  <c:v>43497</c:v>
                </c:pt>
                <c:pt idx="96" formatCode="mmm\-yy">
                  <c:v>43525</c:v>
                </c:pt>
                <c:pt idx="97" formatCode="mmm\-yy">
                  <c:v>43556</c:v>
                </c:pt>
                <c:pt idx="98" formatCode="mmm\-yy">
                  <c:v>43586</c:v>
                </c:pt>
                <c:pt idx="99" formatCode="mmm\-yy">
                  <c:v>43617</c:v>
                </c:pt>
                <c:pt idx="100" formatCode="mmm\-yy">
                  <c:v>43647</c:v>
                </c:pt>
                <c:pt idx="101" formatCode="mmm\-yy">
                  <c:v>43678</c:v>
                </c:pt>
                <c:pt idx="102" formatCode="mmm\-yy">
                  <c:v>43709</c:v>
                </c:pt>
                <c:pt idx="103" formatCode="mmm\-yy">
                  <c:v>43739</c:v>
                </c:pt>
                <c:pt idx="104" formatCode="mmm\-yy">
                  <c:v>43770</c:v>
                </c:pt>
                <c:pt idx="105" formatCode="mmm\-yy">
                  <c:v>43800</c:v>
                </c:pt>
                <c:pt idx="106" formatCode="mmm\-yy">
                  <c:v>43831</c:v>
                </c:pt>
              </c:numCache>
            </c:numRef>
          </c:cat>
          <c:val>
            <c:numRef>
              <c:f>'demais taxas (a.m.)'!$G$2:$G$108</c:f>
              <c:numCache>
                <c:formatCode>General</c:formatCode>
                <c:ptCount val="107"/>
                <c:pt idx="78" formatCode="0.0%">
                  <c:v>8.4700000000000011E-2</c:v>
                </c:pt>
                <c:pt idx="79" formatCode="0.0%">
                  <c:v>8.5299999999999987E-2</c:v>
                </c:pt>
                <c:pt idx="80" formatCode="0.0%">
                  <c:v>8.5800000000000001E-2</c:v>
                </c:pt>
                <c:pt idx="81" formatCode="0.0%">
                  <c:v>8.5999999999999993E-2</c:v>
                </c:pt>
                <c:pt idx="82" formatCode="0.0%">
                  <c:v>8.5600000000000009E-2</c:v>
                </c:pt>
                <c:pt idx="83" formatCode="0.0%">
                  <c:v>8.8100000000000012E-2</c:v>
                </c:pt>
                <c:pt idx="84" formatCode="0.0%">
                  <c:v>8.6400000000000005E-2</c:v>
                </c:pt>
                <c:pt idx="85" formatCode="0.0%">
                  <c:v>8.6899999999999991E-2</c:v>
                </c:pt>
                <c:pt idx="86" formatCode="0.0%">
                  <c:v>8.4700000000000011E-2</c:v>
                </c:pt>
                <c:pt idx="87" formatCode="0.0%">
                  <c:v>8.5600000000000009E-2</c:v>
                </c:pt>
                <c:pt idx="88" formatCode="0.0%">
                  <c:v>8.5199999999999998E-2</c:v>
                </c:pt>
                <c:pt idx="89" formatCode="0.0%">
                  <c:v>8.5099999999999995E-2</c:v>
                </c:pt>
                <c:pt idx="90" formatCode="0.0%">
                  <c:v>8.4399999999999989E-2</c:v>
                </c:pt>
                <c:pt idx="91" formatCode="0.0%">
                  <c:v>8.4900000000000003E-2</c:v>
                </c:pt>
                <c:pt idx="92" formatCode="0.0%">
                  <c:v>8.3400000000000002E-2</c:v>
                </c:pt>
                <c:pt idx="93" formatCode="0.0%">
                  <c:v>8.2500000000000004E-2</c:v>
                </c:pt>
                <c:pt idx="94" formatCode="0.0%">
                  <c:v>8.3900000000000002E-2</c:v>
                </c:pt>
                <c:pt idx="95" formatCode="0.0%">
                  <c:v>8.6500000000000007E-2</c:v>
                </c:pt>
                <c:pt idx="96" formatCode="0.0%">
                  <c:v>8.9099999999999999E-2</c:v>
                </c:pt>
                <c:pt idx="97" formatCode="0.0%">
                  <c:v>8.6599999999999996E-2</c:v>
                </c:pt>
                <c:pt idx="98" formatCode="0.0%">
                  <c:v>8.77E-2</c:v>
                </c:pt>
                <c:pt idx="99" formatCode="0.0%">
                  <c:v>8.8100000000000012E-2</c:v>
                </c:pt>
                <c:pt idx="100" formatCode="0.0%">
                  <c:v>8.8000000000000009E-2</c:v>
                </c:pt>
                <c:pt idx="101" formatCode="0.0%">
                  <c:v>8.8699999999999987E-2</c:v>
                </c:pt>
                <c:pt idx="102" formatCode="0.0%">
                  <c:v>8.900000000000001E-2</c:v>
                </c:pt>
                <c:pt idx="103" formatCode="0.0%">
                  <c:v>8.7799999999999989E-2</c:v>
                </c:pt>
                <c:pt idx="104" formatCode="0.0%">
                  <c:v>8.900000000000001E-2</c:v>
                </c:pt>
                <c:pt idx="105" formatCode="0.0%">
                  <c:v>8.8200000000000001E-2</c:v>
                </c:pt>
                <c:pt idx="106" formatCode="0.0%">
                  <c:v>9.0899999999999995E-2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1C6-40B8-925C-E8C97B61C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chemeClr val="dk1">
                  <a:lumMod val="35000"/>
                  <a:lumOff val="65000"/>
                  <a:alpha val="33000"/>
                </a:schemeClr>
              </a:solidFill>
              <a:round/>
            </a:ln>
            <a:effectLst/>
          </c:spPr>
        </c:dropLines>
        <c:smooth val="0"/>
        <c:axId val="615610384"/>
        <c:axId val="615610776"/>
        <c:extLst/>
      </c:lineChart>
      <c:dateAx>
        <c:axId val="615610384"/>
        <c:scaling>
          <c:orientation val="minMax"/>
        </c:scaling>
        <c:delete val="0"/>
        <c:axPos val="b"/>
        <c:numFmt formatCode="[$-416]mmm\-yy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15610776"/>
        <c:crosses val="autoZero"/>
        <c:auto val="1"/>
        <c:lblOffset val="100"/>
        <c:baseTimeUnit val="months"/>
        <c:majorUnit val="4"/>
        <c:majorTimeUnit val="months"/>
      </c:dateAx>
      <c:valAx>
        <c:axId val="615610776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15610384"/>
        <c:crosses val="autoZero"/>
        <c:crossBetween val="between"/>
      </c:val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7049029077930659E-2"/>
          <c:y val="9.878909129198693E-2"/>
          <c:w val="0.96590194184413869"/>
          <c:h val="0.82461284070213203"/>
        </c:manualLayout>
      </c:layout>
      <c:lineChart>
        <c:grouping val="standard"/>
        <c:varyColors val="0"/>
        <c:ser>
          <c:idx val="0"/>
          <c:order val="0"/>
          <c:tx>
            <c:strRef>
              <c:f>'Taxa média INSS e TETO'!#REF!</c:f>
              <c:strCache>
                <c:ptCount val="1"/>
                <c:pt idx="0">
                  <c:v>#REF!</c:v>
                </c:pt>
              </c:strCache>
            </c:strRef>
          </c:tx>
          <c:spPr>
            <a:ln w="22225" cap="rnd" cmpd="sng" algn="ctr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round/>
              </a:ln>
              <a:effectLst/>
            </c:spPr>
          </c:marker>
          <c:cat>
            <c:numRef>
              <c:f>'Taxa média INSS e TETO'!$A$2:$A$74</c:f>
              <c:numCache>
                <c:formatCode>mmm\-yy</c:formatCode>
                <c:ptCount val="73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  <c:pt idx="40">
                  <c:v>42856</c:v>
                </c:pt>
                <c:pt idx="41">
                  <c:v>42887</c:v>
                </c:pt>
                <c:pt idx="42">
                  <c:v>42917</c:v>
                </c:pt>
                <c:pt idx="43">
                  <c:v>42948</c:v>
                </c:pt>
                <c:pt idx="44">
                  <c:v>42979</c:v>
                </c:pt>
                <c:pt idx="45">
                  <c:v>43009</c:v>
                </c:pt>
                <c:pt idx="46">
                  <c:v>43040</c:v>
                </c:pt>
                <c:pt idx="47">
                  <c:v>43070</c:v>
                </c:pt>
                <c:pt idx="48">
                  <c:v>43101</c:v>
                </c:pt>
                <c:pt idx="49">
                  <c:v>43132</c:v>
                </c:pt>
                <c:pt idx="50">
                  <c:v>43160</c:v>
                </c:pt>
                <c:pt idx="51">
                  <c:v>43191</c:v>
                </c:pt>
                <c:pt idx="52">
                  <c:v>43221</c:v>
                </c:pt>
                <c:pt idx="53">
                  <c:v>43252</c:v>
                </c:pt>
                <c:pt idx="54">
                  <c:v>43282</c:v>
                </c:pt>
                <c:pt idx="55">
                  <c:v>43313</c:v>
                </c:pt>
                <c:pt idx="56">
                  <c:v>43344</c:v>
                </c:pt>
                <c:pt idx="57">
                  <c:v>43374</c:v>
                </c:pt>
                <c:pt idx="58">
                  <c:v>43405</c:v>
                </c:pt>
                <c:pt idx="59">
                  <c:v>43435</c:v>
                </c:pt>
                <c:pt idx="60">
                  <c:v>43466</c:v>
                </c:pt>
                <c:pt idx="61">
                  <c:v>43497</c:v>
                </c:pt>
                <c:pt idx="62">
                  <c:v>43525</c:v>
                </c:pt>
                <c:pt idx="63">
                  <c:v>43556</c:v>
                </c:pt>
                <c:pt idx="64">
                  <c:v>43586</c:v>
                </c:pt>
                <c:pt idx="65">
                  <c:v>43617</c:v>
                </c:pt>
                <c:pt idx="66">
                  <c:v>43647</c:v>
                </c:pt>
                <c:pt idx="67">
                  <c:v>43678</c:v>
                </c:pt>
                <c:pt idx="68">
                  <c:v>43709</c:v>
                </c:pt>
                <c:pt idx="69">
                  <c:v>43739</c:v>
                </c:pt>
                <c:pt idx="70">
                  <c:v>43770</c:v>
                </c:pt>
                <c:pt idx="71">
                  <c:v>43800</c:v>
                </c:pt>
                <c:pt idx="72">
                  <c:v>43831</c:v>
                </c:pt>
              </c:numCache>
            </c:numRef>
          </c:cat>
          <c:val>
            <c:numRef>
              <c:f>'Taxa média INSS e TETO'!#REF!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59BC-46B8-937E-2444C370064B}"/>
            </c:ext>
          </c:extLst>
        </c:ser>
        <c:ser>
          <c:idx val="1"/>
          <c:order val="1"/>
          <c:tx>
            <c:strRef>
              <c:f>'Taxa média INSS e TETO'!$B$1</c:f>
              <c:strCache>
                <c:ptCount val="1"/>
                <c:pt idx="0">
                  <c:v>INSS Mercado</c:v>
                </c:pt>
              </c:strCache>
            </c:strRef>
          </c:tx>
          <c:spPr>
            <a:ln w="22225" cap="rnd" cmpd="sng" algn="ctr">
              <a:solidFill>
                <a:srgbClr val="5B9BD5"/>
              </a:solidFill>
              <a:round/>
            </a:ln>
            <a:effectLst/>
          </c:spPr>
          <c:marker>
            <c:symbol val="circle"/>
            <c:size val="4"/>
            <c:spPr>
              <a:solidFill>
                <a:srgbClr val="5B9BD5"/>
              </a:solidFill>
              <a:ln w="9525" cap="flat" cmpd="sng" algn="ctr">
                <a:solidFill>
                  <a:srgbClr val="5B9BD5"/>
                </a:solidFill>
                <a:round/>
              </a:ln>
              <a:effectLst/>
            </c:spPr>
          </c:marker>
          <c:cat>
            <c:numRef>
              <c:f>'Taxa média INSS e TETO'!$A$2:$A$74</c:f>
              <c:numCache>
                <c:formatCode>mmm\-yy</c:formatCode>
                <c:ptCount val="73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  <c:pt idx="40">
                  <c:v>42856</c:v>
                </c:pt>
                <c:pt idx="41">
                  <c:v>42887</c:v>
                </c:pt>
                <c:pt idx="42">
                  <c:v>42917</c:v>
                </c:pt>
                <c:pt idx="43">
                  <c:v>42948</c:v>
                </c:pt>
                <c:pt idx="44">
                  <c:v>42979</c:v>
                </c:pt>
                <c:pt idx="45">
                  <c:v>43009</c:v>
                </c:pt>
                <c:pt idx="46">
                  <c:v>43040</c:v>
                </c:pt>
                <c:pt idx="47">
                  <c:v>43070</c:v>
                </c:pt>
                <c:pt idx="48">
                  <c:v>43101</c:v>
                </c:pt>
                <c:pt idx="49">
                  <c:v>43132</c:v>
                </c:pt>
                <c:pt idx="50">
                  <c:v>43160</c:v>
                </c:pt>
                <c:pt idx="51">
                  <c:v>43191</c:v>
                </c:pt>
                <c:pt idx="52">
                  <c:v>43221</c:v>
                </c:pt>
                <c:pt idx="53">
                  <c:v>43252</c:v>
                </c:pt>
                <c:pt idx="54">
                  <c:v>43282</c:v>
                </c:pt>
                <c:pt idx="55">
                  <c:v>43313</c:v>
                </c:pt>
                <c:pt idx="56">
                  <c:v>43344</c:v>
                </c:pt>
                <c:pt idx="57">
                  <c:v>43374</c:v>
                </c:pt>
                <c:pt idx="58">
                  <c:v>43405</c:v>
                </c:pt>
                <c:pt idx="59">
                  <c:v>43435</c:v>
                </c:pt>
                <c:pt idx="60">
                  <c:v>43466</c:v>
                </c:pt>
                <c:pt idx="61">
                  <c:v>43497</c:v>
                </c:pt>
                <c:pt idx="62">
                  <c:v>43525</c:v>
                </c:pt>
                <c:pt idx="63">
                  <c:v>43556</c:v>
                </c:pt>
                <c:pt idx="64">
                  <c:v>43586</c:v>
                </c:pt>
                <c:pt idx="65">
                  <c:v>43617</c:v>
                </c:pt>
                <c:pt idx="66">
                  <c:v>43647</c:v>
                </c:pt>
                <c:pt idx="67">
                  <c:v>43678</c:v>
                </c:pt>
                <c:pt idx="68">
                  <c:v>43709</c:v>
                </c:pt>
                <c:pt idx="69">
                  <c:v>43739</c:v>
                </c:pt>
                <c:pt idx="70">
                  <c:v>43770</c:v>
                </c:pt>
                <c:pt idx="71">
                  <c:v>43800</c:v>
                </c:pt>
                <c:pt idx="72">
                  <c:v>43831</c:v>
                </c:pt>
              </c:numCache>
            </c:numRef>
          </c:cat>
          <c:val>
            <c:numRef>
              <c:f>'Taxa média INSS e TETO'!$B$2:$B$74</c:f>
              <c:numCache>
                <c:formatCode>0.00%</c:formatCode>
                <c:ptCount val="73"/>
                <c:pt idx="0">
                  <c:v>2.0451845390751622E-2</c:v>
                </c:pt>
                <c:pt idx="1">
                  <c:v>2.0651718529889118E-2</c:v>
                </c:pt>
                <c:pt idx="2">
                  <c:v>2.0651718529889118E-2</c:v>
                </c:pt>
                <c:pt idx="3">
                  <c:v>2.0651718529889118E-2</c:v>
                </c:pt>
                <c:pt idx="4">
                  <c:v>2.071824734194827E-2</c:v>
                </c:pt>
                <c:pt idx="5">
                  <c:v>2.071824734194827E-2</c:v>
                </c:pt>
                <c:pt idx="6">
                  <c:v>2.071824734194827E-2</c:v>
                </c:pt>
                <c:pt idx="7">
                  <c:v>2.071824734194827E-2</c:v>
                </c:pt>
                <c:pt idx="8">
                  <c:v>2.0651718529889118E-2</c:v>
                </c:pt>
                <c:pt idx="9">
                  <c:v>2.071824734194827E-2</c:v>
                </c:pt>
                <c:pt idx="10">
                  <c:v>2.071824734194827E-2</c:v>
                </c:pt>
                <c:pt idx="11">
                  <c:v>2.0784728489500193E-2</c:v>
                </c:pt>
                <c:pt idx="12">
                  <c:v>2.0983886657772954E-2</c:v>
                </c:pt>
                <c:pt idx="13">
                  <c:v>2.1182618404260722E-2</c:v>
                </c:pt>
                <c:pt idx="14">
                  <c:v>2.11164217511286E-2</c:v>
                </c:pt>
                <c:pt idx="15">
                  <c:v>2.11164217511286E-2</c:v>
                </c:pt>
                <c:pt idx="16">
                  <c:v>2.1050177859146091E-2</c:v>
                </c:pt>
                <c:pt idx="17">
                  <c:v>2.0851162043892257E-2</c:v>
                </c:pt>
                <c:pt idx="18">
                  <c:v>2.0851162043892257E-2</c:v>
                </c:pt>
                <c:pt idx="19">
                  <c:v>2.0851162043892257E-2</c:v>
                </c:pt>
                <c:pt idx="20">
                  <c:v>2.0851162043892257E-2</c:v>
                </c:pt>
                <c:pt idx="21">
                  <c:v>2.1182618404260722E-2</c:v>
                </c:pt>
                <c:pt idx="22">
                  <c:v>2.2038907966363874E-2</c:v>
                </c:pt>
                <c:pt idx="23">
                  <c:v>2.2692263386414835E-2</c:v>
                </c:pt>
                <c:pt idx="24">
                  <c:v>2.3017227160583298E-2</c:v>
                </c:pt>
                <c:pt idx="25">
                  <c:v>2.3082083868108949E-2</c:v>
                </c:pt>
                <c:pt idx="26">
                  <c:v>2.2887377896944505E-2</c:v>
                </c:pt>
                <c:pt idx="27">
                  <c:v>2.2757347060500255E-2</c:v>
                </c:pt>
                <c:pt idx="28">
                  <c:v>2.2561959193098335E-2</c:v>
                </c:pt>
                <c:pt idx="29">
                  <c:v>2.2300801549344662E-2</c:v>
                </c:pt>
                <c:pt idx="30">
                  <c:v>2.2169947021196235E-2</c:v>
                </c:pt>
                <c:pt idx="31">
                  <c:v>2.2300801549344662E-2</c:v>
                </c:pt>
                <c:pt idx="32">
                  <c:v>2.2300801549344662E-2</c:v>
                </c:pt>
                <c:pt idx="33">
                  <c:v>2.2366159785533135E-2</c:v>
                </c:pt>
                <c:pt idx="34">
                  <c:v>2.2366159785533135E-2</c:v>
                </c:pt>
                <c:pt idx="35">
                  <c:v>2.2300801549344662E-2</c:v>
                </c:pt>
                <c:pt idx="36">
                  <c:v>2.2561959193098335E-2</c:v>
                </c:pt>
                <c:pt idx="37">
                  <c:v>2.2561959193098335E-2</c:v>
                </c:pt>
                <c:pt idx="38">
                  <c:v>2.2431472093291882E-2</c:v>
                </c:pt>
                <c:pt idx="39">
                  <c:v>2.0983886657772954E-2</c:v>
                </c:pt>
                <c:pt idx="40">
                  <c:v>2.0651718529889118E-2</c:v>
                </c:pt>
                <c:pt idx="41">
                  <c:v>2.0651718529889118E-2</c:v>
                </c:pt>
                <c:pt idx="42">
                  <c:v>2.0651718529889118E-2</c:v>
                </c:pt>
                <c:pt idx="43">
                  <c:v>2.0518517626046062E-2</c:v>
                </c:pt>
                <c:pt idx="44">
                  <c:v>2.0385125203927768E-2</c:v>
                </c:pt>
                <c:pt idx="45">
                  <c:v>2.0251540686860414E-2</c:v>
                </c:pt>
                <c:pt idx="46">
                  <c:v>1.9983793047933407E-2</c:v>
                </c:pt>
                <c:pt idx="47">
                  <c:v>1.9983793047933407E-2</c:v>
                </c:pt>
                <c:pt idx="48">
                  <c:v>2.0050802465238382E-2</c:v>
                </c:pt>
                <c:pt idx="49">
                  <c:v>2.0050802465238382E-2</c:v>
                </c:pt>
                <c:pt idx="50">
                  <c:v>1.9983793047933407E-2</c:v>
                </c:pt>
                <c:pt idx="51">
                  <c:v>1.9849628759428306E-2</c:v>
                </c:pt>
                <c:pt idx="52">
                  <c:v>1.9580716307526114E-2</c:v>
                </c:pt>
                <c:pt idx="53">
                  <c:v>1.9243474867443267E-2</c:v>
                </c:pt>
                <c:pt idx="54">
                  <c:v>1.9108233881743875E-2</c:v>
                </c:pt>
                <c:pt idx="55">
                  <c:v>1.8972795188356484E-2</c:v>
                </c:pt>
                <c:pt idx="56">
                  <c:v>1.8837158181986391E-2</c:v>
                </c:pt>
                <c:pt idx="57">
                  <c:v>1.8769265121506118E-2</c:v>
                </c:pt>
                <c:pt idx="58">
                  <c:v>1.8769265121506118E-2</c:v>
                </c:pt>
                <c:pt idx="59">
                  <c:v>1.8972795188356484E-2</c:v>
                </c:pt>
                <c:pt idx="60">
                  <c:v>1.8972795188356484E-2</c:v>
                </c:pt>
                <c:pt idx="61">
                  <c:v>1.9040539286276026E-2</c:v>
                </c:pt>
                <c:pt idx="62">
                  <c:v>1.8769265121506118E-2</c:v>
                </c:pt>
                <c:pt idx="63">
                  <c:v>1.8497194048975985E-2</c:v>
                </c:pt>
                <c:pt idx="64">
                  <c:v>1.8292614821540987E-2</c:v>
                </c:pt>
                <c:pt idx="65">
                  <c:v>1.8019137316458433E-2</c:v>
                </c:pt>
                <c:pt idx="66">
                  <c:v>1.7882094931431558E-2</c:v>
                </c:pt>
                <c:pt idx="67">
                  <c:v>1.7744849287870457E-2</c:v>
                </c:pt>
                <c:pt idx="68">
                  <c:v>1.7469745696693462E-2</c:v>
                </c:pt>
                <c:pt idx="69">
                  <c:v>1.7262879732080627E-2</c:v>
                </c:pt>
                <c:pt idx="70">
                  <c:v>1.7124711568633266E-2</c:v>
                </c:pt>
                <c:pt idx="71">
                  <c:v>1.6917071430478714E-2</c:v>
                </c:pt>
                <c:pt idx="72">
                  <c:v>1.7607399754409503E-2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59BC-46B8-937E-2444C370064B}"/>
            </c:ext>
          </c:extLst>
        </c:ser>
        <c:ser>
          <c:idx val="2"/>
          <c:order val="2"/>
          <c:tx>
            <c:strRef>
              <c:f>'Taxa média INSS e TETO'!#REF!</c:f>
              <c:strCache>
                <c:ptCount val="1"/>
                <c:pt idx="0">
                  <c:v>#REF!</c:v>
                </c:pt>
              </c:strCache>
              <c:extLst xmlns:c15="http://schemas.microsoft.com/office/drawing/2012/chart"/>
            </c:strRef>
          </c:tx>
          <c:spPr>
            <a:ln w="22225" cap="rnd" cmpd="sng" algn="ctr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'Taxa média INSS e TETO'!$A$2:$A$74</c:f>
              <c:numCache>
                <c:formatCode>mmm\-yy</c:formatCode>
                <c:ptCount val="73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  <c:pt idx="40">
                  <c:v>42856</c:v>
                </c:pt>
                <c:pt idx="41">
                  <c:v>42887</c:v>
                </c:pt>
                <c:pt idx="42">
                  <c:v>42917</c:v>
                </c:pt>
                <c:pt idx="43">
                  <c:v>42948</c:v>
                </c:pt>
                <c:pt idx="44">
                  <c:v>42979</c:v>
                </c:pt>
                <c:pt idx="45">
                  <c:v>43009</c:v>
                </c:pt>
                <c:pt idx="46">
                  <c:v>43040</c:v>
                </c:pt>
                <c:pt idx="47">
                  <c:v>43070</c:v>
                </c:pt>
                <c:pt idx="48">
                  <c:v>43101</c:v>
                </c:pt>
                <c:pt idx="49">
                  <c:v>43132</c:v>
                </c:pt>
                <c:pt idx="50">
                  <c:v>43160</c:v>
                </c:pt>
                <c:pt idx="51">
                  <c:v>43191</c:v>
                </c:pt>
                <c:pt idx="52">
                  <c:v>43221</c:v>
                </c:pt>
                <c:pt idx="53">
                  <c:v>43252</c:v>
                </c:pt>
                <c:pt idx="54">
                  <c:v>43282</c:v>
                </c:pt>
                <c:pt idx="55">
                  <c:v>43313</c:v>
                </c:pt>
                <c:pt idx="56">
                  <c:v>43344</c:v>
                </c:pt>
                <c:pt idx="57">
                  <c:v>43374</c:v>
                </c:pt>
                <c:pt idx="58">
                  <c:v>43405</c:v>
                </c:pt>
                <c:pt idx="59">
                  <c:v>43435</c:v>
                </c:pt>
                <c:pt idx="60">
                  <c:v>43466</c:v>
                </c:pt>
                <c:pt idx="61">
                  <c:v>43497</c:v>
                </c:pt>
                <c:pt idx="62">
                  <c:v>43525</c:v>
                </c:pt>
                <c:pt idx="63">
                  <c:v>43556</c:v>
                </c:pt>
                <c:pt idx="64">
                  <c:v>43586</c:v>
                </c:pt>
                <c:pt idx="65">
                  <c:v>43617</c:v>
                </c:pt>
                <c:pt idx="66">
                  <c:v>43647</c:v>
                </c:pt>
                <c:pt idx="67">
                  <c:v>43678</c:v>
                </c:pt>
                <c:pt idx="68">
                  <c:v>43709</c:v>
                </c:pt>
                <c:pt idx="69">
                  <c:v>43739</c:v>
                </c:pt>
                <c:pt idx="70">
                  <c:v>43770</c:v>
                </c:pt>
                <c:pt idx="71">
                  <c:v>43800</c:v>
                </c:pt>
                <c:pt idx="72">
                  <c:v>43831</c:v>
                </c:pt>
              </c:numCache>
            </c:numRef>
          </c:cat>
          <c:val>
            <c:numRef>
              <c:f>'Taxa média INSS e TETO'!#REF!</c:f>
              <c:numCache>
                <c:formatCode>General</c:formatCode>
                <c:ptCount val="1"/>
                <c:pt idx="0">
                  <c:v>1</c:v>
                </c:pt>
              </c:numCache>
              <c:extLst xmlns:c15="http://schemas.microsoft.com/office/drawing/2012/chart"/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2-59BC-46B8-937E-2444C370064B}"/>
            </c:ext>
          </c:extLst>
        </c:ser>
        <c:ser>
          <c:idx val="3"/>
          <c:order val="3"/>
          <c:tx>
            <c:strRef>
              <c:f>'Taxa média INSS e TETO'!$C$1</c:f>
              <c:strCache>
                <c:ptCount val="1"/>
                <c:pt idx="0">
                  <c:v>Teto INSS</c:v>
                </c:pt>
              </c:strCache>
            </c:strRef>
          </c:tx>
          <c:spPr>
            <a:ln w="38100" cap="rnd" cmpd="sng" algn="ctr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'Taxa média INSS e TETO'!$A$2:$A$74</c:f>
              <c:numCache>
                <c:formatCode>mmm\-yy</c:formatCode>
                <c:ptCount val="73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  <c:pt idx="40">
                  <c:v>42856</c:v>
                </c:pt>
                <c:pt idx="41">
                  <c:v>42887</c:v>
                </c:pt>
                <c:pt idx="42">
                  <c:v>42917</c:v>
                </c:pt>
                <c:pt idx="43">
                  <c:v>42948</c:v>
                </c:pt>
                <c:pt idx="44">
                  <c:v>42979</c:v>
                </c:pt>
                <c:pt idx="45">
                  <c:v>43009</c:v>
                </c:pt>
                <c:pt idx="46">
                  <c:v>43040</c:v>
                </c:pt>
                <c:pt idx="47">
                  <c:v>43070</c:v>
                </c:pt>
                <c:pt idx="48">
                  <c:v>43101</c:v>
                </c:pt>
                <c:pt idx="49">
                  <c:v>43132</c:v>
                </c:pt>
                <c:pt idx="50">
                  <c:v>43160</c:v>
                </c:pt>
                <c:pt idx="51">
                  <c:v>43191</c:v>
                </c:pt>
                <c:pt idx="52">
                  <c:v>43221</c:v>
                </c:pt>
                <c:pt idx="53">
                  <c:v>43252</c:v>
                </c:pt>
                <c:pt idx="54">
                  <c:v>43282</c:v>
                </c:pt>
                <c:pt idx="55">
                  <c:v>43313</c:v>
                </c:pt>
                <c:pt idx="56">
                  <c:v>43344</c:v>
                </c:pt>
                <c:pt idx="57">
                  <c:v>43374</c:v>
                </c:pt>
                <c:pt idx="58">
                  <c:v>43405</c:v>
                </c:pt>
                <c:pt idx="59">
                  <c:v>43435</c:v>
                </c:pt>
                <c:pt idx="60">
                  <c:v>43466</c:v>
                </c:pt>
                <c:pt idx="61">
                  <c:v>43497</c:v>
                </c:pt>
                <c:pt idx="62">
                  <c:v>43525</c:v>
                </c:pt>
                <c:pt idx="63">
                  <c:v>43556</c:v>
                </c:pt>
                <c:pt idx="64">
                  <c:v>43586</c:v>
                </c:pt>
                <c:pt idx="65">
                  <c:v>43617</c:v>
                </c:pt>
                <c:pt idx="66">
                  <c:v>43647</c:v>
                </c:pt>
                <c:pt idx="67">
                  <c:v>43678</c:v>
                </c:pt>
                <c:pt idx="68">
                  <c:v>43709</c:v>
                </c:pt>
                <c:pt idx="69">
                  <c:v>43739</c:v>
                </c:pt>
                <c:pt idx="70">
                  <c:v>43770</c:v>
                </c:pt>
                <c:pt idx="71">
                  <c:v>43800</c:v>
                </c:pt>
                <c:pt idx="72">
                  <c:v>43831</c:v>
                </c:pt>
              </c:numCache>
            </c:numRef>
          </c:cat>
          <c:val>
            <c:numRef>
              <c:f>'Taxa média INSS e TETO'!$C$2:$C$74</c:f>
              <c:numCache>
                <c:formatCode>0.00%</c:formatCode>
                <c:ptCount val="73"/>
                <c:pt idx="0">
                  <c:v>2.1399999999999999E-2</c:v>
                </c:pt>
                <c:pt idx="1">
                  <c:v>2.1399999999999999E-2</c:v>
                </c:pt>
                <c:pt idx="2">
                  <c:v>2.1399999999999999E-2</c:v>
                </c:pt>
                <c:pt idx="3">
                  <c:v>2.1399999999999999E-2</c:v>
                </c:pt>
                <c:pt idx="4">
                  <c:v>2.1399999999999999E-2</c:v>
                </c:pt>
                <c:pt idx="5">
                  <c:v>2.1399999999999999E-2</c:v>
                </c:pt>
                <c:pt idx="6">
                  <c:v>2.1399999999999999E-2</c:v>
                </c:pt>
                <c:pt idx="7">
                  <c:v>2.1399999999999999E-2</c:v>
                </c:pt>
                <c:pt idx="8">
                  <c:v>2.1399999999999999E-2</c:v>
                </c:pt>
                <c:pt idx="9">
                  <c:v>2.1399999999999999E-2</c:v>
                </c:pt>
                <c:pt idx="10">
                  <c:v>2.1399999999999999E-2</c:v>
                </c:pt>
                <c:pt idx="11">
                  <c:v>2.1399999999999999E-2</c:v>
                </c:pt>
                <c:pt idx="12">
                  <c:v>2.1399999999999999E-2</c:v>
                </c:pt>
                <c:pt idx="13">
                  <c:v>2.1399999999999999E-2</c:v>
                </c:pt>
                <c:pt idx="14">
                  <c:v>2.1399999999999999E-2</c:v>
                </c:pt>
                <c:pt idx="15">
                  <c:v>2.1399999999999999E-2</c:v>
                </c:pt>
                <c:pt idx="16">
                  <c:v>2.1399999999999999E-2</c:v>
                </c:pt>
                <c:pt idx="17">
                  <c:v>2.1399999999999999E-2</c:v>
                </c:pt>
                <c:pt idx="18">
                  <c:v>2.1399999999999999E-2</c:v>
                </c:pt>
                <c:pt idx="19">
                  <c:v>2.1399999999999999E-2</c:v>
                </c:pt>
                <c:pt idx="20">
                  <c:v>2.1399999999999999E-2</c:v>
                </c:pt>
                <c:pt idx="21">
                  <c:v>2.1399999999999999E-2</c:v>
                </c:pt>
                <c:pt idx="22">
                  <c:v>2.1399999999999999E-2</c:v>
                </c:pt>
                <c:pt idx="23">
                  <c:v>2.3400000000000001E-2</c:v>
                </c:pt>
                <c:pt idx="24">
                  <c:v>2.3400000000000001E-2</c:v>
                </c:pt>
                <c:pt idx="25">
                  <c:v>2.3400000000000001E-2</c:v>
                </c:pt>
                <c:pt idx="26">
                  <c:v>2.3400000000000001E-2</c:v>
                </c:pt>
                <c:pt idx="27">
                  <c:v>2.3400000000000001E-2</c:v>
                </c:pt>
                <c:pt idx="28">
                  <c:v>2.3400000000000001E-2</c:v>
                </c:pt>
                <c:pt idx="29">
                  <c:v>2.3400000000000001E-2</c:v>
                </c:pt>
                <c:pt idx="30">
                  <c:v>2.3400000000000001E-2</c:v>
                </c:pt>
                <c:pt idx="31">
                  <c:v>2.3400000000000001E-2</c:v>
                </c:pt>
                <c:pt idx="32">
                  <c:v>2.3400000000000001E-2</c:v>
                </c:pt>
                <c:pt idx="33">
                  <c:v>2.3400000000000001E-2</c:v>
                </c:pt>
                <c:pt idx="34">
                  <c:v>2.3400000000000001E-2</c:v>
                </c:pt>
                <c:pt idx="35">
                  <c:v>2.3400000000000001E-2</c:v>
                </c:pt>
                <c:pt idx="36">
                  <c:v>2.3400000000000001E-2</c:v>
                </c:pt>
                <c:pt idx="37">
                  <c:v>2.3400000000000001E-2</c:v>
                </c:pt>
                <c:pt idx="38">
                  <c:v>2.3400000000000001E-2</c:v>
                </c:pt>
                <c:pt idx="39">
                  <c:v>2.1399999999999999E-2</c:v>
                </c:pt>
                <c:pt idx="40">
                  <c:v>2.1399999999999999E-2</c:v>
                </c:pt>
                <c:pt idx="41">
                  <c:v>2.1399999999999999E-2</c:v>
                </c:pt>
                <c:pt idx="42">
                  <c:v>2.1399999999999999E-2</c:v>
                </c:pt>
                <c:pt idx="43">
                  <c:v>2.1399999999999999E-2</c:v>
                </c:pt>
                <c:pt idx="44">
                  <c:v>2.1399999999999999E-2</c:v>
                </c:pt>
                <c:pt idx="45">
                  <c:v>2.1399999999999999E-2</c:v>
                </c:pt>
                <c:pt idx="46">
                  <c:v>2.1399999999999999E-2</c:v>
                </c:pt>
                <c:pt idx="47">
                  <c:v>2.0799999999999999E-2</c:v>
                </c:pt>
                <c:pt idx="48">
                  <c:v>2.0799999999999999E-2</c:v>
                </c:pt>
                <c:pt idx="49">
                  <c:v>2.0799999999999999E-2</c:v>
                </c:pt>
                <c:pt idx="50">
                  <c:v>2.0799999999999999E-2</c:v>
                </c:pt>
                <c:pt idx="51">
                  <c:v>2.0799999999999999E-2</c:v>
                </c:pt>
                <c:pt idx="52">
                  <c:v>2.0799999999999999E-2</c:v>
                </c:pt>
                <c:pt idx="53">
                  <c:v>2.0799999999999999E-2</c:v>
                </c:pt>
                <c:pt idx="54">
                  <c:v>2.0799999999999999E-2</c:v>
                </c:pt>
                <c:pt idx="55">
                  <c:v>2.0799999999999999E-2</c:v>
                </c:pt>
                <c:pt idx="56">
                  <c:v>2.0799999999999999E-2</c:v>
                </c:pt>
                <c:pt idx="57">
                  <c:v>2.0799999999999999E-2</c:v>
                </c:pt>
                <c:pt idx="58">
                  <c:v>2.0799999999999999E-2</c:v>
                </c:pt>
                <c:pt idx="59">
                  <c:v>2.0799999999999999E-2</c:v>
                </c:pt>
                <c:pt idx="60">
                  <c:v>2.0799999999999999E-2</c:v>
                </c:pt>
                <c:pt idx="61">
                  <c:v>2.0799999999999999E-2</c:v>
                </c:pt>
                <c:pt idx="62">
                  <c:v>2.0799999999999999E-2</c:v>
                </c:pt>
                <c:pt idx="63">
                  <c:v>2.0799999999999999E-2</c:v>
                </c:pt>
                <c:pt idx="64">
                  <c:v>2.0799999999999999E-2</c:v>
                </c:pt>
                <c:pt idx="65">
                  <c:v>2.0799999999999999E-2</c:v>
                </c:pt>
                <c:pt idx="66">
                  <c:v>2.0799999999999999E-2</c:v>
                </c:pt>
                <c:pt idx="67">
                  <c:v>2.0799999999999999E-2</c:v>
                </c:pt>
                <c:pt idx="68">
                  <c:v>2.0799999999999999E-2</c:v>
                </c:pt>
                <c:pt idx="69">
                  <c:v>2.0799999999999999E-2</c:v>
                </c:pt>
                <c:pt idx="70">
                  <c:v>2.0799999999999999E-2</c:v>
                </c:pt>
                <c:pt idx="71">
                  <c:v>2.0799999999999999E-2</c:v>
                </c:pt>
                <c:pt idx="72">
                  <c:v>2.0799999999999999E-2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9BC-46B8-937E-2444C370064B}"/>
            </c:ext>
          </c:extLst>
        </c:ser>
        <c:ser>
          <c:idx val="4"/>
          <c:order val="4"/>
          <c:tx>
            <c:strRef>
              <c:f>'Taxa média INSS e TETO'!#REF!</c:f>
              <c:strCache>
                <c:ptCount val="1"/>
                <c:pt idx="0">
                  <c:v>#REF!</c:v>
                </c:pt>
              </c:strCache>
            </c:strRef>
          </c:tx>
          <c:spPr>
            <a:ln w="22225" cap="rnd" cmpd="sng" algn="ctr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'Taxa média INSS e TETO'!$A$2:$A$74</c:f>
              <c:numCache>
                <c:formatCode>mmm\-yy</c:formatCode>
                <c:ptCount val="73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  <c:pt idx="40">
                  <c:v>42856</c:v>
                </c:pt>
                <c:pt idx="41">
                  <c:v>42887</c:v>
                </c:pt>
                <c:pt idx="42">
                  <c:v>42917</c:v>
                </c:pt>
                <c:pt idx="43">
                  <c:v>42948</c:v>
                </c:pt>
                <c:pt idx="44">
                  <c:v>42979</c:v>
                </c:pt>
                <c:pt idx="45">
                  <c:v>43009</c:v>
                </c:pt>
                <c:pt idx="46">
                  <c:v>43040</c:v>
                </c:pt>
                <c:pt idx="47">
                  <c:v>43070</c:v>
                </c:pt>
                <c:pt idx="48">
                  <c:v>43101</c:v>
                </c:pt>
                <c:pt idx="49">
                  <c:v>43132</c:v>
                </c:pt>
                <c:pt idx="50">
                  <c:v>43160</c:v>
                </c:pt>
                <c:pt idx="51">
                  <c:v>43191</c:v>
                </c:pt>
                <c:pt idx="52">
                  <c:v>43221</c:v>
                </c:pt>
                <c:pt idx="53">
                  <c:v>43252</c:v>
                </c:pt>
                <c:pt idx="54">
                  <c:v>43282</c:v>
                </c:pt>
                <c:pt idx="55">
                  <c:v>43313</c:v>
                </c:pt>
                <c:pt idx="56">
                  <c:v>43344</c:v>
                </c:pt>
                <c:pt idx="57">
                  <c:v>43374</c:v>
                </c:pt>
                <c:pt idx="58">
                  <c:v>43405</c:v>
                </c:pt>
                <c:pt idx="59">
                  <c:v>43435</c:v>
                </c:pt>
                <c:pt idx="60">
                  <c:v>43466</c:v>
                </c:pt>
                <c:pt idx="61">
                  <c:v>43497</c:v>
                </c:pt>
                <c:pt idx="62">
                  <c:v>43525</c:v>
                </c:pt>
                <c:pt idx="63">
                  <c:v>43556</c:v>
                </c:pt>
                <c:pt idx="64">
                  <c:v>43586</c:v>
                </c:pt>
                <c:pt idx="65">
                  <c:v>43617</c:v>
                </c:pt>
                <c:pt idx="66">
                  <c:v>43647</c:v>
                </c:pt>
                <c:pt idx="67">
                  <c:v>43678</c:v>
                </c:pt>
                <c:pt idx="68">
                  <c:v>43709</c:v>
                </c:pt>
                <c:pt idx="69">
                  <c:v>43739</c:v>
                </c:pt>
                <c:pt idx="70">
                  <c:v>43770</c:v>
                </c:pt>
                <c:pt idx="71">
                  <c:v>43800</c:v>
                </c:pt>
                <c:pt idx="72">
                  <c:v>43831</c:v>
                </c:pt>
              </c:numCache>
            </c:numRef>
          </c:cat>
          <c:val>
            <c:numRef>
              <c:f>'Taxa média INSS e TETO'!#REF!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9BC-46B8-937E-2444C37006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2664927"/>
        <c:axId val="1420378703"/>
        <c:extLst/>
      </c:line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11884719"/>
        <c:axId val="1429716383"/>
        <c:extLst>
          <c:ext xmlns:c15="http://schemas.microsoft.com/office/drawing/2012/chart" uri="{02D57815-91ED-43cb-92C2-25804820EDAC}">
            <c15:filteredLine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'Taxa média INSS e TETO'!$D$1</c15:sqref>
                        </c15:formulaRef>
                      </c:ext>
                    </c:extLst>
                    <c:strCache>
                      <c:ptCount val="1"/>
                      <c:pt idx="0">
                        <c:v>SELIC</c:v>
                      </c:pt>
                    </c:strCache>
                  </c:strRef>
                </c:tx>
                <c:spPr>
                  <a:ln w="38100" cap="rnd" cmpd="sng" algn="ctr">
                    <a:solidFill>
                      <a:srgbClr val="FF5050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'Taxa média INSS e TETO'!$A$2:$A$66</c15:sqref>
                        </c15:formulaRef>
                      </c:ext>
                    </c:extLst>
                    <c:numCache>
                      <c:formatCode>mmm\-yy</c:formatCode>
                      <c:ptCount val="65"/>
                      <c:pt idx="0">
                        <c:v>41640</c:v>
                      </c:pt>
                      <c:pt idx="1">
                        <c:v>41671</c:v>
                      </c:pt>
                      <c:pt idx="2">
                        <c:v>41699</c:v>
                      </c:pt>
                      <c:pt idx="3">
                        <c:v>41730</c:v>
                      </c:pt>
                      <c:pt idx="4">
                        <c:v>41760</c:v>
                      </c:pt>
                      <c:pt idx="5">
                        <c:v>41791</c:v>
                      </c:pt>
                      <c:pt idx="6">
                        <c:v>41821</c:v>
                      </c:pt>
                      <c:pt idx="7">
                        <c:v>41852</c:v>
                      </c:pt>
                      <c:pt idx="8">
                        <c:v>41883</c:v>
                      </c:pt>
                      <c:pt idx="9">
                        <c:v>41913</c:v>
                      </c:pt>
                      <c:pt idx="10">
                        <c:v>41944</c:v>
                      </c:pt>
                      <c:pt idx="11">
                        <c:v>41974</c:v>
                      </c:pt>
                      <c:pt idx="12">
                        <c:v>42005</c:v>
                      </c:pt>
                      <c:pt idx="13">
                        <c:v>42036</c:v>
                      </c:pt>
                      <c:pt idx="14">
                        <c:v>42064</c:v>
                      </c:pt>
                      <c:pt idx="15">
                        <c:v>42095</c:v>
                      </c:pt>
                      <c:pt idx="16">
                        <c:v>42125</c:v>
                      </c:pt>
                      <c:pt idx="17">
                        <c:v>42156</c:v>
                      </c:pt>
                      <c:pt idx="18">
                        <c:v>42186</c:v>
                      </c:pt>
                      <c:pt idx="19">
                        <c:v>42217</c:v>
                      </c:pt>
                      <c:pt idx="20">
                        <c:v>42248</c:v>
                      </c:pt>
                      <c:pt idx="21">
                        <c:v>42278</c:v>
                      </c:pt>
                      <c:pt idx="22">
                        <c:v>42309</c:v>
                      </c:pt>
                      <c:pt idx="23">
                        <c:v>42339</c:v>
                      </c:pt>
                      <c:pt idx="24">
                        <c:v>42370</c:v>
                      </c:pt>
                      <c:pt idx="25">
                        <c:v>42401</c:v>
                      </c:pt>
                      <c:pt idx="26">
                        <c:v>42430</c:v>
                      </c:pt>
                      <c:pt idx="27">
                        <c:v>42461</c:v>
                      </c:pt>
                      <c:pt idx="28">
                        <c:v>42491</c:v>
                      </c:pt>
                      <c:pt idx="29">
                        <c:v>42522</c:v>
                      </c:pt>
                      <c:pt idx="30">
                        <c:v>42552</c:v>
                      </c:pt>
                      <c:pt idx="31">
                        <c:v>42583</c:v>
                      </c:pt>
                      <c:pt idx="32">
                        <c:v>42614</c:v>
                      </c:pt>
                      <c:pt idx="33">
                        <c:v>42644</c:v>
                      </c:pt>
                      <c:pt idx="34">
                        <c:v>42675</c:v>
                      </c:pt>
                      <c:pt idx="35">
                        <c:v>42705</c:v>
                      </c:pt>
                      <c:pt idx="36">
                        <c:v>42736</c:v>
                      </c:pt>
                      <c:pt idx="37">
                        <c:v>42767</c:v>
                      </c:pt>
                      <c:pt idx="38">
                        <c:v>42795</c:v>
                      </c:pt>
                      <c:pt idx="39">
                        <c:v>42826</c:v>
                      </c:pt>
                      <c:pt idx="40">
                        <c:v>42856</c:v>
                      </c:pt>
                      <c:pt idx="41">
                        <c:v>42887</c:v>
                      </c:pt>
                      <c:pt idx="42">
                        <c:v>42917</c:v>
                      </c:pt>
                      <c:pt idx="43">
                        <c:v>42948</c:v>
                      </c:pt>
                      <c:pt idx="44">
                        <c:v>42979</c:v>
                      </c:pt>
                      <c:pt idx="45">
                        <c:v>43009</c:v>
                      </c:pt>
                      <c:pt idx="46">
                        <c:v>43040</c:v>
                      </c:pt>
                      <c:pt idx="47">
                        <c:v>43070</c:v>
                      </c:pt>
                      <c:pt idx="48">
                        <c:v>43101</c:v>
                      </c:pt>
                      <c:pt idx="49">
                        <c:v>43132</c:v>
                      </c:pt>
                      <c:pt idx="50">
                        <c:v>43160</c:v>
                      </c:pt>
                      <c:pt idx="51">
                        <c:v>43191</c:v>
                      </c:pt>
                      <c:pt idx="52">
                        <c:v>43221</c:v>
                      </c:pt>
                      <c:pt idx="53">
                        <c:v>43252</c:v>
                      </c:pt>
                      <c:pt idx="54">
                        <c:v>43282</c:v>
                      </c:pt>
                      <c:pt idx="55">
                        <c:v>43313</c:v>
                      </c:pt>
                      <c:pt idx="56">
                        <c:v>43344</c:v>
                      </c:pt>
                      <c:pt idx="57">
                        <c:v>43374</c:v>
                      </c:pt>
                      <c:pt idx="58">
                        <c:v>43405</c:v>
                      </c:pt>
                      <c:pt idx="59">
                        <c:v>43435</c:v>
                      </c:pt>
                      <c:pt idx="60">
                        <c:v>43466</c:v>
                      </c:pt>
                      <c:pt idx="61">
                        <c:v>43497</c:v>
                      </c:pt>
                      <c:pt idx="62">
                        <c:v>43525</c:v>
                      </c:pt>
                      <c:pt idx="63">
                        <c:v>43556</c:v>
                      </c:pt>
                      <c:pt idx="64">
                        <c:v>43586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'Taxa média INSS e TETO'!$D$2:$D$66</c15:sqref>
                        </c15:formulaRef>
                      </c:ext>
                    </c:extLst>
                    <c:numCache>
                      <c:formatCode>0.0%</c:formatCode>
                      <c:ptCount val="65"/>
                      <c:pt idx="0">
                        <c:v>0.1</c:v>
                      </c:pt>
                      <c:pt idx="1">
                        <c:v>0.105</c:v>
                      </c:pt>
                      <c:pt idx="2">
                        <c:v>0.1075</c:v>
                      </c:pt>
                      <c:pt idx="3">
                        <c:v>0.1075</c:v>
                      </c:pt>
                      <c:pt idx="4">
                        <c:v>0.11</c:v>
                      </c:pt>
                      <c:pt idx="5">
                        <c:v>0.11</c:v>
                      </c:pt>
                      <c:pt idx="6">
                        <c:v>0.11</c:v>
                      </c:pt>
                      <c:pt idx="7">
                        <c:v>0.11</c:v>
                      </c:pt>
                      <c:pt idx="8">
                        <c:v>0.11</c:v>
                      </c:pt>
                      <c:pt idx="9">
                        <c:v>0.11</c:v>
                      </c:pt>
                      <c:pt idx="10">
                        <c:v>0.1125</c:v>
                      </c:pt>
                      <c:pt idx="11">
                        <c:v>0.1125</c:v>
                      </c:pt>
                      <c:pt idx="12">
                        <c:v>0.11749999999999999</c:v>
                      </c:pt>
                      <c:pt idx="13">
                        <c:v>0.1225</c:v>
                      </c:pt>
                      <c:pt idx="14">
                        <c:v>0.1225</c:v>
                      </c:pt>
                      <c:pt idx="15">
                        <c:v>0.1275</c:v>
                      </c:pt>
                      <c:pt idx="16">
                        <c:v>0.13250000000000001</c:v>
                      </c:pt>
                      <c:pt idx="17">
                        <c:v>0.13250000000000001</c:v>
                      </c:pt>
                      <c:pt idx="18">
                        <c:v>0.13750000000000001</c:v>
                      </c:pt>
                      <c:pt idx="19">
                        <c:v>0.14249999999999999</c:v>
                      </c:pt>
                      <c:pt idx="20">
                        <c:v>0.14249999999999999</c:v>
                      </c:pt>
                      <c:pt idx="21">
                        <c:v>0.14249999999999999</c:v>
                      </c:pt>
                      <c:pt idx="22">
                        <c:v>0.14249999999999999</c:v>
                      </c:pt>
                      <c:pt idx="23">
                        <c:v>0.14249999999999999</c:v>
                      </c:pt>
                      <c:pt idx="24">
                        <c:v>0.14249999999999999</c:v>
                      </c:pt>
                      <c:pt idx="25">
                        <c:v>0.14249999999999999</c:v>
                      </c:pt>
                      <c:pt idx="26">
                        <c:v>0.14249999999999999</c:v>
                      </c:pt>
                      <c:pt idx="27">
                        <c:v>0.14249999999999999</c:v>
                      </c:pt>
                      <c:pt idx="28">
                        <c:v>0.14249999999999999</c:v>
                      </c:pt>
                      <c:pt idx="29">
                        <c:v>0.14249999999999999</c:v>
                      </c:pt>
                      <c:pt idx="30">
                        <c:v>0.14249999999999999</c:v>
                      </c:pt>
                      <c:pt idx="31">
                        <c:v>0.14249999999999999</c:v>
                      </c:pt>
                      <c:pt idx="32">
                        <c:v>0.14249999999999999</c:v>
                      </c:pt>
                      <c:pt idx="33">
                        <c:v>0.14249999999999999</c:v>
                      </c:pt>
                      <c:pt idx="34">
                        <c:v>0.14000000000000001</c:v>
                      </c:pt>
                      <c:pt idx="35">
                        <c:v>0.13750000000000001</c:v>
                      </c:pt>
                      <c:pt idx="36">
                        <c:v>0.13750000000000001</c:v>
                      </c:pt>
                      <c:pt idx="37">
                        <c:v>0.13</c:v>
                      </c:pt>
                      <c:pt idx="38">
                        <c:v>0.1225</c:v>
                      </c:pt>
                      <c:pt idx="39">
                        <c:v>0.1225</c:v>
                      </c:pt>
                      <c:pt idx="40">
                        <c:v>0.1125</c:v>
                      </c:pt>
                      <c:pt idx="41">
                        <c:v>0.10249999999999999</c:v>
                      </c:pt>
                      <c:pt idx="42">
                        <c:v>0.10249999999999999</c:v>
                      </c:pt>
                      <c:pt idx="43">
                        <c:v>9.2499999999999999E-2</c:v>
                      </c:pt>
                      <c:pt idx="44">
                        <c:v>9.2499999999999999E-2</c:v>
                      </c:pt>
                      <c:pt idx="45">
                        <c:v>8.2500000000000004E-2</c:v>
                      </c:pt>
                      <c:pt idx="46">
                        <c:v>7.4999999999999997E-2</c:v>
                      </c:pt>
                      <c:pt idx="47">
                        <c:v>7.4999999999999997E-2</c:v>
                      </c:pt>
                      <c:pt idx="48">
                        <c:v>7.0000000000000007E-2</c:v>
                      </c:pt>
                      <c:pt idx="49">
                        <c:v>7.0000000000000007E-2</c:v>
                      </c:pt>
                      <c:pt idx="50">
                        <c:v>6.7500000000000004E-2</c:v>
                      </c:pt>
                      <c:pt idx="51">
                        <c:v>6.5000000000000002E-2</c:v>
                      </c:pt>
                      <c:pt idx="52">
                        <c:v>6.5000000000000002E-2</c:v>
                      </c:pt>
                      <c:pt idx="53">
                        <c:v>6.5000000000000002E-2</c:v>
                      </c:pt>
                      <c:pt idx="54">
                        <c:v>6.5000000000000002E-2</c:v>
                      </c:pt>
                      <c:pt idx="55">
                        <c:v>6.5000000000000002E-2</c:v>
                      </c:pt>
                      <c:pt idx="56">
                        <c:v>6.5000000000000002E-2</c:v>
                      </c:pt>
                      <c:pt idx="57">
                        <c:v>6.5000000000000002E-2</c:v>
                      </c:pt>
                      <c:pt idx="58">
                        <c:v>6.5000000000000002E-2</c:v>
                      </c:pt>
                      <c:pt idx="59">
                        <c:v>6.5000000000000002E-2</c:v>
                      </c:pt>
                      <c:pt idx="60">
                        <c:v>6.5000000000000002E-2</c:v>
                      </c:pt>
                      <c:pt idx="61">
                        <c:v>6.5000000000000002E-2</c:v>
                      </c:pt>
                      <c:pt idx="62">
                        <c:v>6.5000000000000002E-2</c:v>
                      </c:pt>
                      <c:pt idx="63">
                        <c:v>6.5000000000000002E-2</c:v>
                      </c:pt>
                      <c:pt idx="64">
                        <c:v>6.5000000000000002E-2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5-59BC-46B8-937E-2444C370064B}"/>
                  </c:ext>
                </c:extLst>
              </c15:ser>
            </c15:filteredLineSeries>
          </c:ext>
        </c:extLst>
      </c:lineChart>
      <c:dateAx>
        <c:axId val="137266492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20378703"/>
        <c:crosses val="autoZero"/>
        <c:auto val="1"/>
        <c:lblOffset val="100"/>
        <c:baseTimeUnit val="months"/>
        <c:majorUnit val="6"/>
        <c:majorTimeUnit val="months"/>
      </c:dateAx>
      <c:valAx>
        <c:axId val="1420378703"/>
        <c:scaling>
          <c:orientation val="minMax"/>
          <c:max val="2.5000000000000005E-2"/>
          <c:min val="1.5000000000000003E-2"/>
        </c:scaling>
        <c:delete val="1"/>
        <c:axPos val="l"/>
        <c:numFmt formatCode="General" sourceLinked="1"/>
        <c:majorTickMark val="none"/>
        <c:minorTickMark val="none"/>
        <c:tickLblPos val="nextTo"/>
        <c:crossAx val="1372664927"/>
        <c:crosses val="autoZero"/>
        <c:crossBetween val="between"/>
      </c:valAx>
      <c:valAx>
        <c:axId val="1429716383"/>
        <c:scaling>
          <c:orientation val="minMax"/>
        </c:scaling>
        <c:delete val="1"/>
        <c:axPos val="r"/>
        <c:numFmt formatCode="0.0%" sourceLinked="1"/>
        <c:majorTickMark val="out"/>
        <c:minorTickMark val="none"/>
        <c:tickLblPos val="nextTo"/>
        <c:crossAx val="1511884719"/>
        <c:crosses val="max"/>
        <c:crossBetween val="between"/>
      </c:valAx>
      <c:catAx>
        <c:axId val="1511884719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429716383"/>
        <c:crosses val="autoZero"/>
        <c:auto val="1"/>
        <c:lblAlgn val="ctr"/>
        <c:lblOffset val="100"/>
        <c:noMultiLvlLbl val="1"/>
      </c:catAx>
      <c:spPr>
        <a:gradFill>
          <a:gsLst>
            <a:gs pos="100000">
              <a:schemeClr val="lt1">
                <a:lumMod val="95000"/>
              </a:schemeClr>
            </a:gs>
            <a:gs pos="0">
              <a:schemeClr val="lt1"/>
            </a:gs>
          </a:gsLst>
          <a:lin ang="5400000" scaled="0"/>
        </a:gradFill>
        <a:ln>
          <a:noFill/>
        </a:ln>
        <a:effectLst/>
      </c:spPr>
    </c:plotArea>
    <c:legend>
      <c:legendPos val="t"/>
      <c:legendEntry>
        <c:idx val="0"/>
        <c:delete val="1"/>
      </c:legendEntry>
      <c:legendEntry>
        <c:idx val="2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>
      <a:noFill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7188534669274098E-2"/>
          <c:y val="0.22903408612631226"/>
          <c:w val="0.93838430931698769"/>
          <c:h val="0.589304335386544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Planilha4!$B$1</c:f>
              <c:strCache>
                <c:ptCount val="1"/>
                <c:pt idx="0">
                  <c:v>Concessão INSS (R$ bilhões)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Planilha4!$A$14:$A$38</c:f>
              <c:numCache>
                <c:formatCode>mmm\-yy</c:formatCode>
                <c:ptCount val="24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  <c:pt idx="7">
                  <c:v>43313</c:v>
                </c:pt>
                <c:pt idx="8">
                  <c:v>43344</c:v>
                </c:pt>
                <c:pt idx="9">
                  <c:v>43374</c:v>
                </c:pt>
                <c:pt idx="10">
                  <c:v>43405</c:v>
                </c:pt>
                <c:pt idx="11">
                  <c:v>43435</c:v>
                </c:pt>
                <c:pt idx="12">
                  <c:v>43466</c:v>
                </c:pt>
                <c:pt idx="13">
                  <c:v>43497</c:v>
                </c:pt>
                <c:pt idx="14">
                  <c:v>43525</c:v>
                </c:pt>
                <c:pt idx="15">
                  <c:v>43556</c:v>
                </c:pt>
                <c:pt idx="16">
                  <c:v>43586</c:v>
                </c:pt>
                <c:pt idx="17">
                  <c:v>43617</c:v>
                </c:pt>
                <c:pt idx="18">
                  <c:v>43647</c:v>
                </c:pt>
                <c:pt idx="19">
                  <c:v>43678</c:v>
                </c:pt>
                <c:pt idx="20">
                  <c:v>43709</c:v>
                </c:pt>
                <c:pt idx="21">
                  <c:v>43739</c:v>
                </c:pt>
                <c:pt idx="22">
                  <c:v>43770</c:v>
                </c:pt>
                <c:pt idx="23">
                  <c:v>43800</c:v>
                </c:pt>
              </c:numCache>
            </c:numRef>
          </c:cat>
          <c:val>
            <c:numRef>
              <c:f>Planilha4!$B$14:$B$38</c:f>
              <c:numCache>
                <c:formatCode>_-* #,##0.0_-;\-* #,##0.0_-;_-* "-"??_-;_-@_-</c:formatCode>
                <c:ptCount val="24"/>
                <c:pt idx="0">
                  <c:v>5772</c:v>
                </c:pt>
                <c:pt idx="1">
                  <c:v>5103</c:v>
                </c:pt>
                <c:pt idx="2">
                  <c:v>5171</c:v>
                </c:pt>
                <c:pt idx="3">
                  <c:v>5003</c:v>
                </c:pt>
                <c:pt idx="4">
                  <c:v>5628</c:v>
                </c:pt>
                <c:pt idx="5">
                  <c:v>5364</c:v>
                </c:pt>
                <c:pt idx="6">
                  <c:v>5564</c:v>
                </c:pt>
                <c:pt idx="7">
                  <c:v>5641</c:v>
                </c:pt>
                <c:pt idx="8">
                  <c:v>5229</c:v>
                </c:pt>
                <c:pt idx="9">
                  <c:v>6020</c:v>
                </c:pt>
                <c:pt idx="10">
                  <c:v>5124</c:v>
                </c:pt>
                <c:pt idx="11">
                  <c:v>5337</c:v>
                </c:pt>
                <c:pt idx="12">
                  <c:v>5465</c:v>
                </c:pt>
                <c:pt idx="13">
                  <c:v>6848</c:v>
                </c:pt>
                <c:pt idx="14">
                  <c:v>6267</c:v>
                </c:pt>
                <c:pt idx="15">
                  <c:v>6552</c:v>
                </c:pt>
                <c:pt idx="16">
                  <c:v>6236</c:v>
                </c:pt>
                <c:pt idx="17">
                  <c:v>5702</c:v>
                </c:pt>
                <c:pt idx="18">
                  <c:v>6935</c:v>
                </c:pt>
                <c:pt idx="19">
                  <c:v>6789</c:v>
                </c:pt>
                <c:pt idx="20">
                  <c:v>6396</c:v>
                </c:pt>
                <c:pt idx="21">
                  <c:v>7230</c:v>
                </c:pt>
                <c:pt idx="22">
                  <c:v>6376</c:v>
                </c:pt>
                <c:pt idx="23">
                  <c:v>6724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CF-4439-961A-D89A1BBA6F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604311263"/>
        <c:axId val="2107967711"/>
      </c:barChart>
      <c:lineChart>
        <c:grouping val="standard"/>
        <c:varyColors val="0"/>
        <c:ser>
          <c:idx val="1"/>
          <c:order val="1"/>
          <c:tx>
            <c:strRef>
              <c:f>Planilha4!$C$1</c:f>
              <c:strCache>
                <c:ptCount val="1"/>
                <c:pt idx="0">
                  <c:v>Taxa média INSS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Planilha4!$A$14:$A$38</c:f>
              <c:numCache>
                <c:formatCode>mmm\-yy</c:formatCode>
                <c:ptCount val="24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  <c:pt idx="7">
                  <c:v>43313</c:v>
                </c:pt>
                <c:pt idx="8">
                  <c:v>43344</c:v>
                </c:pt>
                <c:pt idx="9">
                  <c:v>43374</c:v>
                </c:pt>
                <c:pt idx="10">
                  <c:v>43405</c:v>
                </c:pt>
                <c:pt idx="11">
                  <c:v>43435</c:v>
                </c:pt>
                <c:pt idx="12">
                  <c:v>43466</c:v>
                </c:pt>
                <c:pt idx="13">
                  <c:v>43497</c:v>
                </c:pt>
                <c:pt idx="14">
                  <c:v>43525</c:v>
                </c:pt>
                <c:pt idx="15">
                  <c:v>43556</c:v>
                </c:pt>
                <c:pt idx="16">
                  <c:v>43586</c:v>
                </c:pt>
                <c:pt idx="17">
                  <c:v>43617</c:v>
                </c:pt>
                <c:pt idx="18">
                  <c:v>43647</c:v>
                </c:pt>
                <c:pt idx="19">
                  <c:v>43678</c:v>
                </c:pt>
                <c:pt idx="20">
                  <c:v>43709</c:v>
                </c:pt>
                <c:pt idx="21">
                  <c:v>43739</c:v>
                </c:pt>
                <c:pt idx="22">
                  <c:v>43770</c:v>
                </c:pt>
                <c:pt idx="23">
                  <c:v>43800</c:v>
                </c:pt>
              </c:numCache>
            </c:numRef>
          </c:cat>
          <c:val>
            <c:numRef>
              <c:f>Planilha4!$C$14:$C$38</c:f>
              <c:numCache>
                <c:formatCode>0.00%</c:formatCode>
                <c:ptCount val="24"/>
                <c:pt idx="0">
                  <c:v>2.0050802465238382E-2</c:v>
                </c:pt>
                <c:pt idx="1">
                  <c:v>2.0050802465238382E-2</c:v>
                </c:pt>
                <c:pt idx="2">
                  <c:v>1.9983793047933407E-2</c:v>
                </c:pt>
                <c:pt idx="3">
                  <c:v>1.9849628759428306E-2</c:v>
                </c:pt>
                <c:pt idx="4">
                  <c:v>1.9580716307526114E-2</c:v>
                </c:pt>
                <c:pt idx="5">
                  <c:v>1.9243474867443267E-2</c:v>
                </c:pt>
                <c:pt idx="6">
                  <c:v>1.9108233881743875E-2</c:v>
                </c:pt>
                <c:pt idx="7">
                  <c:v>1.8972795188356484E-2</c:v>
                </c:pt>
                <c:pt idx="8">
                  <c:v>1.8837158181986391E-2</c:v>
                </c:pt>
                <c:pt idx="9">
                  <c:v>1.8769265121506118E-2</c:v>
                </c:pt>
                <c:pt idx="10">
                  <c:v>1.8769265121506118E-2</c:v>
                </c:pt>
                <c:pt idx="11">
                  <c:v>1.8972795188356484E-2</c:v>
                </c:pt>
                <c:pt idx="12">
                  <c:v>1.8972795188356484E-2</c:v>
                </c:pt>
                <c:pt idx="13">
                  <c:v>1.9040539286276026E-2</c:v>
                </c:pt>
                <c:pt idx="14">
                  <c:v>1.8769265121506118E-2</c:v>
                </c:pt>
                <c:pt idx="15">
                  <c:v>1.8497194048975985E-2</c:v>
                </c:pt>
                <c:pt idx="16">
                  <c:v>1.8292614821540987E-2</c:v>
                </c:pt>
                <c:pt idx="17">
                  <c:v>1.8019137316458433E-2</c:v>
                </c:pt>
                <c:pt idx="18">
                  <c:v>1.7882094931431558E-2</c:v>
                </c:pt>
                <c:pt idx="19">
                  <c:v>1.7744849287870457E-2</c:v>
                </c:pt>
                <c:pt idx="20">
                  <c:v>1.7469745696693462E-2</c:v>
                </c:pt>
                <c:pt idx="21">
                  <c:v>1.7262879732080627E-2</c:v>
                </c:pt>
                <c:pt idx="22">
                  <c:v>1.7124711568633266E-2</c:v>
                </c:pt>
                <c:pt idx="23">
                  <c:v>1.6917071430478714E-2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CF-4439-961A-D89A1BBA6F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1530495"/>
        <c:axId val="1063906079"/>
      </c:lineChart>
      <c:dateAx>
        <c:axId val="1604311263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107967711"/>
        <c:crosses val="autoZero"/>
        <c:auto val="1"/>
        <c:lblOffset val="100"/>
        <c:baseTimeUnit val="months"/>
      </c:dateAx>
      <c:valAx>
        <c:axId val="2107967711"/>
        <c:scaling>
          <c:orientation val="minMax"/>
        </c:scaling>
        <c:delete val="0"/>
        <c:axPos val="l"/>
        <c:numFmt formatCode="_-* #,##0.0_-;\-* #,##0.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04311263"/>
        <c:crosses val="autoZero"/>
        <c:crossBetween val="between"/>
        <c:dispUnits>
          <c:builtInUnit val="thousands"/>
        </c:dispUnits>
      </c:valAx>
      <c:valAx>
        <c:axId val="1063906079"/>
        <c:scaling>
          <c:orientation val="minMax"/>
          <c:max val="2.3000000000000007E-2"/>
          <c:min val="1.5000000000000003E-2"/>
        </c:scaling>
        <c:delete val="0"/>
        <c:axPos val="r"/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41530495"/>
        <c:crosses val="max"/>
        <c:crossBetween val="between"/>
      </c:valAx>
      <c:dateAx>
        <c:axId val="1041530495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063906079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3.8974826375713416E-2"/>
          <c:y val="1.8922326333645312E-2"/>
          <c:w val="0.4348230216264119"/>
          <c:h val="7.228005837612171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pt-B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Sheet1!$E$821:$E$829</c:f>
              <c:numCache>
                <c:formatCode>m/d/yyyy</c:formatCode>
                <c:ptCount val="9"/>
                <c:pt idx="0">
                  <c:v>43896</c:v>
                </c:pt>
                <c:pt idx="1">
                  <c:v>43897</c:v>
                </c:pt>
                <c:pt idx="2">
                  <c:v>43898</c:v>
                </c:pt>
                <c:pt idx="3">
                  <c:v>43899</c:v>
                </c:pt>
                <c:pt idx="4">
                  <c:v>43900</c:v>
                </c:pt>
                <c:pt idx="5">
                  <c:v>43901</c:v>
                </c:pt>
                <c:pt idx="6">
                  <c:v>43902</c:v>
                </c:pt>
                <c:pt idx="7">
                  <c:v>43903</c:v>
                </c:pt>
                <c:pt idx="8">
                  <c:v>43906</c:v>
                </c:pt>
              </c:numCache>
            </c:numRef>
          </c:cat>
          <c:val>
            <c:numRef>
              <c:f>Sheet1!$F$821:$F$829</c:f>
              <c:numCache>
                <c:formatCode>0.00%</c:formatCode>
                <c:ptCount val="9"/>
                <c:pt idx="0">
                  <c:v>4.1500000000000002E-2</c:v>
                </c:pt>
                <c:pt idx="1">
                  <c:v>4.1500000000000002E-2</c:v>
                </c:pt>
                <c:pt idx="2">
                  <c:v>4.1500000000000002E-2</c:v>
                </c:pt>
                <c:pt idx="3">
                  <c:v>4.1500000000000002E-2</c:v>
                </c:pt>
                <c:pt idx="4">
                  <c:v>4.1500000000000002E-2</c:v>
                </c:pt>
                <c:pt idx="5">
                  <c:v>4.1500000000000002E-2</c:v>
                </c:pt>
                <c:pt idx="6">
                  <c:v>4.1500000000000002E-2</c:v>
                </c:pt>
                <c:pt idx="7">
                  <c:v>4.1500000000000002E-2</c:v>
                </c:pt>
                <c:pt idx="8">
                  <c:v>4.1500000000000002E-2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2E-441E-934B-5EF2DE23EFA6}"/>
            </c:ext>
          </c:extLst>
        </c:ser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Sheet1!$E$821:$E$829</c:f>
              <c:numCache>
                <c:formatCode>m/d/yyyy</c:formatCode>
                <c:ptCount val="9"/>
                <c:pt idx="0">
                  <c:v>43896</c:v>
                </c:pt>
                <c:pt idx="1">
                  <c:v>43897</c:v>
                </c:pt>
                <c:pt idx="2">
                  <c:v>43898</c:v>
                </c:pt>
                <c:pt idx="3">
                  <c:v>43899</c:v>
                </c:pt>
                <c:pt idx="4">
                  <c:v>43900</c:v>
                </c:pt>
                <c:pt idx="5">
                  <c:v>43901</c:v>
                </c:pt>
                <c:pt idx="6">
                  <c:v>43902</c:v>
                </c:pt>
                <c:pt idx="7">
                  <c:v>43903</c:v>
                </c:pt>
                <c:pt idx="8">
                  <c:v>43906</c:v>
                </c:pt>
              </c:numCache>
            </c:numRef>
          </c:cat>
          <c:val>
            <c:numRef>
              <c:f>Sheet1!$G$821:$G$829</c:f>
              <c:numCache>
                <c:formatCode>0.00%</c:formatCode>
                <c:ptCount val="9"/>
                <c:pt idx="0">
                  <c:v>5.1719999999999995E-2</c:v>
                </c:pt>
                <c:pt idx="1">
                  <c:v>5.4740000000000004E-2</c:v>
                </c:pt>
                <c:pt idx="2">
                  <c:v>5.4740000000000004E-2</c:v>
                </c:pt>
                <c:pt idx="3">
                  <c:v>5.4740000000000004E-2</c:v>
                </c:pt>
                <c:pt idx="4">
                  <c:v>5.321E-2</c:v>
                </c:pt>
                <c:pt idx="5">
                  <c:v>6.0260000000000001E-2</c:v>
                </c:pt>
                <c:pt idx="6">
                  <c:v>7.3749999999999996E-2</c:v>
                </c:pt>
                <c:pt idx="7">
                  <c:v>6.2579999999999997E-2</c:v>
                </c:pt>
                <c:pt idx="8">
                  <c:v>6.6000000000000003E-2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2E-441E-934B-5EF2DE23EF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2555231"/>
        <c:axId val="66323999"/>
      </c:lineChart>
      <c:catAx>
        <c:axId val="782555231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6323999"/>
        <c:crosses val="autoZero"/>
        <c:auto val="0"/>
        <c:lblAlgn val="ctr"/>
        <c:lblOffset val="100"/>
        <c:noMultiLvlLbl val="0"/>
      </c:catAx>
      <c:valAx>
        <c:axId val="66323999"/>
        <c:scaling>
          <c:orientation val="minMax"/>
          <c:min val="3.0000000000000006E-2"/>
        </c:scaling>
        <c:delete val="1"/>
        <c:axPos val="l"/>
        <c:numFmt formatCode="0.00%" sourceLinked="1"/>
        <c:majorTickMark val="none"/>
        <c:minorTickMark val="none"/>
        <c:tickLblPos val="nextTo"/>
        <c:crossAx val="7825552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 dir="row">Planilha1!$C$12:$G$12</cx:f>
        <cx:lvl ptCount="5">
          <cx:pt idx="0">Mercado</cx:pt>
          <cx:pt idx="1">Redução de taxa</cx:pt>
          <cx:pt idx="2">Aumento de Margem</cx:pt>
          <cx:pt idx="3">Aumento de Prazo</cx:pt>
          <cx:pt idx="4">Total</cx:pt>
        </cx:lvl>
      </cx:strDim>
      <cx:numDim type="val">
        <cx:f dir="row">Planilha1!$C$13:$G$13</cx:f>
        <cx:lvl ptCount="5" formatCode="#.##0">
          <cx:pt idx="0">140272000000</cx:pt>
          <cx:pt idx="1">2469194091.5880737</cx:pt>
          <cx:pt idx="2">9762999015.2646866</cx:pt>
          <cx:pt idx="3">22927007681.246811</cx:pt>
          <cx:pt idx="4">-175431200788.09958</cx:pt>
        </cx:lvl>
      </cx:numDim>
    </cx:data>
  </cx:chartData>
  <cx:chart>
    <cx:plotArea>
      <cx:plotAreaRegion>
        <cx:series layoutId="waterfall" uniqueId="{1184B73B-F746-43D8-B398-631AF6383ED2}">
          <cx:spPr>
            <a:solidFill>
              <a:schemeClr val="tx1">
                <a:lumMod val="50000"/>
                <a:lumOff val="50000"/>
              </a:schemeClr>
            </a:solidFill>
          </cx:spPr>
          <cx:dataPt idx="1">
            <cx:spPr>
              <a:solidFill>
                <a:srgbClr val="CAD82A">
                  <a:lumMod val="75000"/>
                </a:srgbClr>
              </a:solidFill>
              <a:ln>
                <a:solidFill>
                  <a:srgbClr val="B2C441">
                    <a:lumMod val="75000"/>
                  </a:srgbClr>
                </a:solidFill>
              </a:ln>
            </cx:spPr>
          </cx:dataPt>
          <cx:dataPt idx="2">
            <cx:spPr>
              <a:solidFill>
                <a:srgbClr val="197585">
                  <a:lumMod val="60000"/>
                  <a:lumOff val="40000"/>
                </a:srgbClr>
              </a:solidFill>
              <a:ln>
                <a:solidFill>
                  <a:srgbClr val="197585">
                    <a:lumMod val="60000"/>
                    <a:lumOff val="40000"/>
                  </a:srgbClr>
                </a:solidFill>
              </a:ln>
            </cx:spPr>
          </cx:dataPt>
          <cx:dataPt idx="3">
            <cx:spPr>
              <a:solidFill>
                <a:srgbClr val="378966">
                  <a:lumMod val="60000"/>
                  <a:lumOff val="40000"/>
                </a:srgbClr>
              </a:solidFill>
              <a:ln>
                <a:solidFill>
                  <a:srgbClr val="378966">
                    <a:lumMod val="60000"/>
                    <a:lumOff val="40000"/>
                  </a:srgbClr>
                </a:solidFill>
              </a:ln>
            </cx:spPr>
          </cx:dataPt>
          <cx:dataPt idx="4">
            <cx:spPr>
              <a:solidFill>
                <a:srgbClr val="3F3F3F">
                  <a:lumMod val="75000"/>
                </a:srgbClr>
              </a:solidFill>
            </cx:spPr>
          </cx:dataPt>
          <cx:dataLabels pos="outEnd">
            <cx:txPr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2000" b="1"/>
                </a:pPr>
                <a:endParaRPr lang="pt-BR" sz="2000" b="1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Calibri" panose="020F0502020204030204"/>
                </a:endParaRPr>
              </a:p>
            </cx:txPr>
            <cx:visibility seriesName="0" categoryName="0" value="1"/>
            <cx:dataLabelHidden idx="4"/>
          </cx:dataLabels>
          <cx:dataId val="0"/>
          <cx:layoutPr>
            <cx:subtotals/>
          </cx:layoutPr>
        </cx:series>
      </cx:plotAreaRegion>
      <cx:axis id="0">
        <cx:catScaling gapWidth="0.5"/>
        <cx:tickLabels/>
        <cx:txPr>
          <a:bodyPr vertOverflow="overflow" horzOverflow="overflow" wrap="square" lIns="0" tIns="0" rIns="0" bIns="0"/>
          <a:lstStyle/>
          <a:p>
            <a:pPr algn="ctr" rtl="0">
              <a:defRPr sz="1400" b="0">
                <a:solidFill>
                  <a:srgbClr val="82828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defRPr>
            </a:pPr>
            <a:endParaRPr lang="pt-BR" sz="1400"/>
          </a:p>
        </cx:txPr>
      </cx:axis>
      <cx:axis id="1" hidden="1">
        <cx:valScaling/>
        <cx:units unit="billions"/>
        <cx:tickLabels/>
        <cx:txPr>
          <a:bodyPr vertOverflow="overflow" horzOverflow="overflow" wrap="square" lIns="0" tIns="0" rIns="0" bIns="0"/>
          <a:lstStyle/>
          <a:p>
            <a:pPr algn="ctr" rtl="0">
              <a:defRPr sz="1400" b="0">
                <a:solidFill>
                  <a:srgbClr val="82828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defRPr>
            </a:pPr>
            <a:endParaRPr lang="pt-BR" sz="1400"/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37A9AD7-8501-4D55-95DF-ADF8C14D5DD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8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49419D-097D-4BE9-9914-79BE8FCE3A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3508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fld id="{18B7B083-CFA9-415C-8749-61A83915457A}" type="datetimeFigureOut">
              <a:rPr lang="en-ID" smtClean="0"/>
              <a:t>17/03/2020</a:t>
            </a:fld>
            <a:endParaRPr lang="en-ID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228E3-5D68-4B97-A013-2AED3A8C71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8" cy="513507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endParaRPr lang="en-ID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9A5938-1968-4A31-9E56-B9FEB0F7DFF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1" y="9721107"/>
            <a:ext cx="3078428" cy="513507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fld id="{A273B608-8FCA-4D4E-BEE0-39802F60B7D2}" type="slidenum">
              <a:rPr lang="en-ID" smtClean="0"/>
              <a:t>‹nº›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41657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3508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l">
              <a:defRPr sz="1300"/>
            </a:lvl1pPr>
          </a:lstStyle>
          <a:p>
            <a:endParaRPr lang="en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3508"/>
          </a:xfrm>
          <a:prstGeom prst="rect">
            <a:avLst/>
          </a:prstGeom>
        </p:spPr>
        <p:txBody>
          <a:bodyPr vert="horz" lIns="95491" tIns="47745" rIns="95491" bIns="47745" rtlCol="0"/>
          <a:lstStyle>
            <a:lvl1pPr algn="r">
              <a:defRPr sz="1300"/>
            </a:lvl1pPr>
          </a:lstStyle>
          <a:p>
            <a:fld id="{000B30BB-AF2F-4E97-852B-E8601CADD9B4}" type="datetimeFigureOut">
              <a:rPr lang="en-ID" smtClean="0"/>
              <a:t>17/03/2020</a:t>
            </a:fld>
            <a:endParaRPr lang="en-ID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1" tIns="47745" rIns="95491" bIns="47745" rtlCol="0" anchor="ctr"/>
          <a:lstStyle/>
          <a:p>
            <a:endParaRPr lang="en-ID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9"/>
          </a:xfrm>
          <a:prstGeom prst="rect">
            <a:avLst/>
          </a:prstGeom>
        </p:spPr>
        <p:txBody>
          <a:bodyPr vert="horz" lIns="95491" tIns="47745" rIns="95491" bIns="4774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8" cy="513507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l">
              <a:defRPr sz="1300"/>
            </a:lvl1pPr>
          </a:lstStyle>
          <a:p>
            <a:endParaRPr lang="en-ID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1" y="9721107"/>
            <a:ext cx="3078428" cy="513507"/>
          </a:xfrm>
          <a:prstGeom prst="rect">
            <a:avLst/>
          </a:prstGeom>
        </p:spPr>
        <p:txBody>
          <a:bodyPr vert="horz" lIns="95491" tIns="47745" rIns="95491" bIns="47745" rtlCol="0" anchor="b"/>
          <a:lstStyle>
            <a:lvl1pPr algn="r">
              <a:defRPr sz="1300"/>
            </a:lvl1pPr>
          </a:lstStyle>
          <a:p>
            <a:fld id="{BD7B66D0-DBD4-4CE7-BA40-9B2CB9ACDA8D}" type="slidenum">
              <a:rPr lang="en-ID" smtClean="0"/>
              <a:t>‹nº›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23478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EE6349-0B5E-4732-B944-857699901786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58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10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77416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11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1751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12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09635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EE6349-0B5E-4732-B944-857699901786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702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2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95174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3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51868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4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40774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5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92805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6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76756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7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54643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7B66D0-DBD4-4CE7-BA40-9B2CB9ACDA8D}" type="slidenum">
              <a:rPr kumimoji="0" lang="en-ID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ID" sz="1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1160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7B66D0-DBD4-4CE7-BA40-9B2CB9ACDA8D}" type="slidenum">
              <a:rPr lang="en-ID" smtClean="0"/>
              <a:t>9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6004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1837"/>
            <a:ext cx="9144000" cy="15081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6313"/>
            <a:ext cx="9144000" cy="56038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8EBAE-4913-43FE-8188-EA7354E38A5A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53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CC8DC-6DA2-49B6-B247-276414B4FE78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3585210-29CB-42A6-9BFA-46DF0D83E54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668712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65389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BCAFC-53A6-44BA-A004-47DC7C422753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035C6B16-A762-43B7-8BE3-57915EA4EF9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959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D1D543AA-1D2C-49E4-B170-998304876AA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59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EA8E8C5-E1C9-407E-B25C-5106B2C0534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2360" y="1801184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93511FA2-9640-4747-9BE0-3F7726EDE3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82360" y="4214819"/>
            <a:ext cx="1800225" cy="19080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80FAF157-192E-4D43-8ADD-8E97A405D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6942E5CC-F794-4B21-834B-709A429CCC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lowchart: Merge 15">
            <a:extLst>
              <a:ext uri="{FF2B5EF4-FFF2-40B4-BE49-F238E27FC236}">
                <a16:creationId xmlns:a16="http://schemas.microsoft.com/office/drawing/2014/main" id="{A3532737-0A35-4A0F-875C-A70FDFAF4583}"/>
              </a:ext>
            </a:extLst>
          </p:cNvPr>
          <p:cNvSpPr/>
          <p:nvPr userDrawn="1"/>
        </p:nvSpPr>
        <p:spPr>
          <a:xfrm>
            <a:off x="5956402" y="1419670"/>
            <a:ext cx="279197" cy="180657"/>
          </a:xfrm>
          <a:prstGeom prst="flowChartMerge">
            <a:avLst/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  <a:gs pos="49000">
                <a:schemeClr val="accent2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0379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3AAF-029C-4FC7-9011-B5A0BC813805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A7778302-978D-41EA-930B-C422EBC529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4821" y="1760544"/>
            <a:ext cx="3279458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9ED24348-B7DD-4C20-9F0E-1C6457393B8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56271" y="1760544"/>
            <a:ext cx="3279458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C24E01B1-12E2-4FD2-B256-D6BAE05393B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128772" y="1760544"/>
            <a:ext cx="3279458" cy="261841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E9B31A95-EAF7-45BE-99DE-4076DC32B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CCB6945D-7D93-4051-B3A4-CB0C63752C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Flowchart: Merge 23">
            <a:extLst>
              <a:ext uri="{FF2B5EF4-FFF2-40B4-BE49-F238E27FC236}">
                <a16:creationId xmlns:a16="http://schemas.microsoft.com/office/drawing/2014/main" id="{CE73ADEB-B1A1-405E-ACEB-226027A9E911}"/>
              </a:ext>
            </a:extLst>
          </p:cNvPr>
          <p:cNvSpPr/>
          <p:nvPr userDrawn="1"/>
        </p:nvSpPr>
        <p:spPr>
          <a:xfrm>
            <a:off x="5933250" y="1448474"/>
            <a:ext cx="279197" cy="180657"/>
          </a:xfrm>
          <a:prstGeom prst="flowChartMerge">
            <a:avLst/>
          </a:prstGeom>
          <a:gradFill>
            <a:gsLst>
              <a:gs pos="0">
                <a:srgbClr val="82C878"/>
              </a:gs>
              <a:gs pos="100000">
                <a:srgbClr val="007E4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0129C6D6-10D9-4F82-B3A3-5E34319689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8" b="30880"/>
          <a:stretch/>
        </p:blipFill>
        <p:spPr>
          <a:xfrm>
            <a:off x="10668000" y="171450"/>
            <a:ext cx="1192608" cy="52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93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B187A422-E2F9-4CFD-9A91-18832957905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58940" y="149543"/>
            <a:ext cx="5262880" cy="655891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91C023B-42FC-408C-BFF4-4895D213F4C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 rot="10800000">
            <a:off x="7332980" y="2230019"/>
            <a:ext cx="4114801" cy="2662520"/>
          </a:xfrm>
          <a:custGeom>
            <a:avLst/>
            <a:gdLst>
              <a:gd name="connsiteX0" fmla="*/ 5201518 w 5201518"/>
              <a:gd name="connsiteY0" fmla="*/ 3365690 h 3365690"/>
              <a:gd name="connsiteX1" fmla="*/ 0 w 5201518"/>
              <a:gd name="connsiteY1" fmla="*/ 3365690 h 3365690"/>
              <a:gd name="connsiteX2" fmla="*/ 2600759 w 5201518"/>
              <a:gd name="connsiteY2" fmla="*/ 0 h 3365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01518" h="3365690">
                <a:moveTo>
                  <a:pt x="5201518" y="3365690"/>
                </a:moveTo>
                <a:lnTo>
                  <a:pt x="0" y="3365690"/>
                </a:lnTo>
                <a:lnTo>
                  <a:pt x="2600759" y="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C552D9-9DD8-4759-9F54-323AB74B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389AF-3A8A-4BFC-8734-F77432ED598D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528F8-CC8B-4250-A297-B256B3D08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3F28DD-17C1-412D-AFA2-55EC4C46A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326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B2912-617F-4F45-BD66-90FA662EDC9D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A7778302-978D-41EA-930B-C422EBC529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5707" y="804821"/>
            <a:ext cx="3712750" cy="5248358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4613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9097-1EAB-408C-B6CB-A6AA36B5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73E3-80E5-4ABC-A4F4-2275889E4502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1FF99E-FA14-4777-A90B-340EE342E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038F6AC-0BE9-46BC-B981-A47A02A3370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358648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857823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51C51-349E-4441-84A8-9A4DE3A514E2}" type="datetime1">
              <a:rPr lang="en-US" smtClean="0"/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F28B-6723-2348-8E4C-BC0B1C80968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7560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8B081-C54F-4256-9FA1-FE3583D6D700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990BDA-9EA3-49D7-A194-D857C60207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26844" y="1154046"/>
            <a:ext cx="1738312" cy="1738313"/>
          </a:xfrm>
          <a:prstGeom prst="ellipse">
            <a:avLst/>
          </a:prstGeom>
          <a:ln w="25400">
            <a:solidFill>
              <a:schemeClr val="bg2"/>
            </a:solidFill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122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D2D9CE-1FC7-4EBB-B3EC-B53377FD234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rot="11700000">
            <a:off x="-377599" y="-638768"/>
            <a:ext cx="4238627" cy="4529732"/>
          </a:xfrm>
          <a:custGeom>
            <a:avLst/>
            <a:gdLst>
              <a:gd name="connsiteX0" fmla="*/ 2411623 w 3423671"/>
              <a:gd name="connsiteY0" fmla="*/ 679423 h 3658806"/>
              <a:gd name="connsiteX1" fmla="*/ 761725 w 3423671"/>
              <a:gd name="connsiteY1" fmla="*/ 902328 h 3658806"/>
              <a:gd name="connsiteX2" fmla="*/ 1393632 w 3423671"/>
              <a:gd name="connsiteY2" fmla="*/ 2442635 h 3658806"/>
              <a:gd name="connsiteX3" fmla="*/ 3423671 w 3423671"/>
              <a:gd name="connsiteY3" fmla="*/ 0 h 3658806"/>
              <a:gd name="connsiteX4" fmla="*/ 1311258 w 3423671"/>
              <a:gd name="connsiteY4" fmla="*/ 3658806 h 3658806"/>
              <a:gd name="connsiteX5" fmla="*/ 0 w 3423671"/>
              <a:gd name="connsiteY5" fmla="*/ 462548 h 3658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3671" h="3658806">
                <a:moveTo>
                  <a:pt x="2411623" y="679423"/>
                </a:moveTo>
                <a:lnTo>
                  <a:pt x="761725" y="902328"/>
                </a:lnTo>
                <a:lnTo>
                  <a:pt x="1393632" y="2442635"/>
                </a:lnTo>
                <a:close/>
                <a:moveTo>
                  <a:pt x="3423671" y="0"/>
                </a:moveTo>
                <a:lnTo>
                  <a:pt x="1311258" y="3658806"/>
                </a:lnTo>
                <a:lnTo>
                  <a:pt x="0" y="46254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8C2E7-222B-4F03-8179-83D35F4406CD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E38CF5-F1AD-430C-9813-EE4AB5595DF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527800" y="0"/>
            <a:ext cx="5664200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2515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007CC-70F0-4627-B115-15F95021A4C3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E38CF5-F1AD-430C-9813-EE4AB5595DF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5664200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0974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9097-1EAB-408C-B6CB-A6AA36B5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52A2-11D8-423A-8E1C-37CB262281CA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1FF99E-FA14-4777-A90B-340EE342E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C456A4-329E-4584-9DA2-3F7BBC1DF5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489200" y="2039412"/>
            <a:ext cx="8864600" cy="4151194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2769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2601-5341-482B-8137-F15F375B4EF8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C456A4-329E-4584-9DA2-3F7BBC1DF5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27400" y="0"/>
            <a:ext cx="8864600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17487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FE8A-7E92-4646-98B5-810BED199232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459C13E-B2A3-4E05-95A4-C4AF4B7E3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D9E3DE8-8694-4B37-9793-D3B6514277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Flowchart: Merge 23">
            <a:extLst>
              <a:ext uri="{FF2B5EF4-FFF2-40B4-BE49-F238E27FC236}">
                <a16:creationId xmlns:a16="http://schemas.microsoft.com/office/drawing/2014/main" id="{FC8555E8-F89D-4429-ADC0-EC76A394245E}"/>
              </a:ext>
            </a:extLst>
          </p:cNvPr>
          <p:cNvSpPr/>
          <p:nvPr userDrawn="1"/>
        </p:nvSpPr>
        <p:spPr>
          <a:xfrm>
            <a:off x="5933250" y="1448474"/>
            <a:ext cx="279197" cy="180657"/>
          </a:xfrm>
          <a:prstGeom prst="flowChartMerge">
            <a:avLst/>
          </a:prstGeom>
          <a:gradFill>
            <a:gsLst>
              <a:gs pos="0">
                <a:srgbClr val="82C878"/>
              </a:gs>
              <a:gs pos="100000">
                <a:srgbClr val="007E4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6155A3C0-E9EC-45AB-B56B-218A85FBE0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8" b="30880"/>
          <a:stretch/>
        </p:blipFill>
        <p:spPr>
          <a:xfrm>
            <a:off x="10668000" y="171450"/>
            <a:ext cx="1192608" cy="52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9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29097-1EAB-408C-B6CB-A6AA36B54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520" y="365125"/>
            <a:ext cx="10515600" cy="884555"/>
          </a:xfrm>
        </p:spPr>
        <p:txBody>
          <a:bodyPr/>
          <a:lstStyle>
            <a:lvl1pPr algn="l"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3204-2BC4-4E01-B920-F0383F8C33ED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C1FF99E-FA14-4777-A90B-340EE342E6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0520" y="1108075"/>
            <a:ext cx="10515600" cy="342075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894229-9C0E-47D0-A75E-E68109A9FB1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3663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AD5931-5144-4A8F-B9DE-3BAAB840C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740D9-34A7-4665-A50F-4174E1162D97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BD6-AAD3-47F9-951A-E85D491D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F1C0C4-B0A8-4DAD-9C17-8349DCA05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971AC9A6-0ACC-4903-A982-37212D3FD58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38200" y="1801184"/>
            <a:ext cx="4236720" cy="4490362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C0B82BA0-D89F-48E2-8E8B-97DCE380E9A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196840" y="1801184"/>
            <a:ext cx="1952863" cy="206977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96254E-64A6-47D8-B9BF-440312345F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271623" y="1801184"/>
            <a:ext cx="1952863" cy="206977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D5FC60E9-CE09-4F82-8DF2-BDF2DB7F7DA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346406" y="1801184"/>
            <a:ext cx="1952863" cy="2069776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7E817A5-A353-4FE8-AF51-9A1EC581E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4555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02411CFA-100A-4FEE-BADE-E222B15E30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08075"/>
            <a:ext cx="10515600" cy="342075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Flowchart: Merge 15">
            <a:extLst>
              <a:ext uri="{FF2B5EF4-FFF2-40B4-BE49-F238E27FC236}">
                <a16:creationId xmlns:a16="http://schemas.microsoft.com/office/drawing/2014/main" id="{EC0BBB62-5CC5-4322-A7AF-BA1594028A02}"/>
              </a:ext>
            </a:extLst>
          </p:cNvPr>
          <p:cNvSpPr/>
          <p:nvPr userDrawn="1"/>
        </p:nvSpPr>
        <p:spPr>
          <a:xfrm>
            <a:off x="5956402" y="1419670"/>
            <a:ext cx="279197" cy="180657"/>
          </a:xfrm>
          <a:prstGeom prst="flowChartMerge">
            <a:avLst/>
          </a:prstGeom>
          <a:gradFill>
            <a:gsLst>
              <a:gs pos="0">
                <a:schemeClr val="accent1"/>
              </a:gs>
              <a:gs pos="100000">
                <a:schemeClr val="accent5"/>
              </a:gs>
              <a:gs pos="49000">
                <a:schemeClr val="accent2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7898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B71ED-1714-4536-A284-9E1569389E28}" type="datetime1">
              <a:rPr lang="en-US" smtClean="0"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3BF9-5145-4417-B95D-FA862797388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71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  <p:sldLayoutId id="2147483652" r:id="rId5"/>
    <p:sldLayoutId id="2147483668" r:id="rId6"/>
    <p:sldLayoutId id="2147483653" r:id="rId7"/>
    <p:sldLayoutId id="2147483669" r:id="rId8"/>
    <p:sldLayoutId id="2147483662" r:id="rId9"/>
    <p:sldLayoutId id="2147483670" r:id="rId10"/>
    <p:sldLayoutId id="2147483656" r:id="rId11"/>
    <p:sldLayoutId id="2147483657" r:id="rId12"/>
    <p:sldLayoutId id="2147483661" r:id="rId13"/>
    <p:sldLayoutId id="2147483658" r:id="rId14"/>
    <p:sldLayoutId id="2147483655" r:id="rId15"/>
    <p:sldLayoutId id="2147483671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78692" y="4130682"/>
            <a:ext cx="8875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457200">
              <a:defRPr/>
            </a:pPr>
            <a:r>
              <a:rPr lang="pt-BR" sz="3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Comissão Executiva de Crédito Consignado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03749" y="5016766"/>
            <a:ext cx="7614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457200">
              <a:defRPr/>
            </a:pPr>
            <a:r>
              <a:rPr lang="pt-BR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Revisão Teto Juros – Crédito Consignado INSS</a:t>
            </a:r>
          </a:p>
          <a:p>
            <a:pPr lvl="0" algn="r" defTabSz="457200">
              <a:defRPr/>
            </a:pPr>
            <a:r>
              <a:rPr lang="pt-BR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17.03.2020</a:t>
            </a:r>
          </a:p>
        </p:txBody>
      </p:sp>
      <p:pic>
        <p:nvPicPr>
          <p:cNvPr id="1026" name="Picture 2" descr="Resultado de imagem para febraban">
            <a:extLst>
              <a:ext uri="{FF2B5EF4-FFF2-40B4-BE49-F238E27FC236}">
                <a16:creationId xmlns:a16="http://schemas.microsoft.com/office/drawing/2014/main" id="{0ABA5342-8F48-4CBB-B620-B4378CF49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35" y="1380643"/>
            <a:ext cx="4622262" cy="174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658E61FC-50FF-4A93-B769-AB9966545EC2}"/>
              </a:ext>
            </a:extLst>
          </p:cNvPr>
          <p:cNvSpPr/>
          <p:nvPr/>
        </p:nvSpPr>
        <p:spPr>
          <a:xfrm>
            <a:off x="0" y="6580214"/>
            <a:ext cx="12192000" cy="288000"/>
          </a:xfrm>
          <a:prstGeom prst="rect">
            <a:avLst/>
          </a:prstGeom>
          <a:gradFill>
            <a:gsLst>
              <a:gs pos="100000">
                <a:srgbClr val="16537F"/>
              </a:gs>
              <a:gs pos="0">
                <a:srgbClr val="255D2A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44AE634-58E1-4E70-BCFF-E72C1E143B04}"/>
              </a:ext>
            </a:extLst>
          </p:cNvPr>
          <p:cNvSpPr/>
          <p:nvPr/>
        </p:nvSpPr>
        <p:spPr>
          <a:xfrm>
            <a:off x="0" y="3854"/>
            <a:ext cx="12192000" cy="288000"/>
          </a:xfrm>
          <a:prstGeom prst="rect">
            <a:avLst/>
          </a:prstGeom>
          <a:gradFill flip="none" rotWithShape="1">
            <a:gsLst>
              <a:gs pos="0">
                <a:srgbClr val="16537F"/>
              </a:gs>
              <a:gs pos="100000">
                <a:srgbClr val="255D2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355383A-9437-4C5F-87FE-399429800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2" b="36434"/>
          <a:stretch/>
        </p:blipFill>
        <p:spPr>
          <a:xfrm>
            <a:off x="6916246" y="1457866"/>
            <a:ext cx="4212102" cy="143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07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199" y="274638"/>
            <a:ext cx="10210801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Pesquisa sobre a destinação dos empréstimo pelos aposentados e pensionistas do INSS</a:t>
            </a:r>
          </a:p>
        </p:txBody>
      </p:sp>
      <p:grpSp>
        <p:nvGrpSpPr>
          <p:cNvPr id="54" name="Group 7">
            <a:extLst>
              <a:ext uri="{FF2B5EF4-FFF2-40B4-BE49-F238E27FC236}">
                <a16:creationId xmlns:a16="http://schemas.microsoft.com/office/drawing/2014/main" id="{4E272BAE-2D11-43E6-8E25-C6704DA71C3E}"/>
              </a:ext>
            </a:extLst>
          </p:cNvPr>
          <p:cNvGrpSpPr/>
          <p:nvPr/>
        </p:nvGrpSpPr>
        <p:grpSpPr>
          <a:xfrm>
            <a:off x="10176660" y="3253487"/>
            <a:ext cx="1335622" cy="944952"/>
            <a:chOff x="10176660" y="3717980"/>
            <a:chExt cx="1335622" cy="944952"/>
          </a:xfrm>
        </p:grpSpPr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1C62D48A-95AE-4D5F-8CD3-5A9F60AD5599}"/>
                </a:ext>
              </a:extLst>
            </p:cNvPr>
            <p:cNvSpPr/>
            <p:nvPr/>
          </p:nvSpPr>
          <p:spPr>
            <a:xfrm>
              <a:off x="10358601" y="4016601"/>
              <a:ext cx="97174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616160"/>
                  </a:solidFill>
                  <a:latin typeface="Montserrat ExtraBold" pitchFamily="2" charset="77"/>
                </a:rPr>
                <a:t>95</a:t>
              </a:r>
              <a:r>
                <a:rPr lang="en-US" b="1" dirty="0">
                  <a:solidFill>
                    <a:srgbClr val="616160"/>
                  </a:solidFill>
                  <a:latin typeface="Montserrat ExtraBold" pitchFamily="2" charset="77"/>
                </a:rPr>
                <a:t>%</a:t>
              </a:r>
            </a:p>
          </p:txBody>
        </p:sp>
        <p:sp>
          <p:nvSpPr>
            <p:cNvPr id="56" name="Rectangle 6">
              <a:extLst>
                <a:ext uri="{FF2B5EF4-FFF2-40B4-BE49-F238E27FC236}">
                  <a16:creationId xmlns:a16="http://schemas.microsoft.com/office/drawing/2014/main" id="{F70C5161-AA02-4C97-BE65-40FCEE95ECD9}"/>
                </a:ext>
              </a:extLst>
            </p:cNvPr>
            <p:cNvSpPr/>
            <p:nvPr/>
          </p:nvSpPr>
          <p:spPr>
            <a:xfrm>
              <a:off x="10176660" y="3717980"/>
              <a:ext cx="133562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800"/>
                </a:spcBef>
                <a:defRPr/>
              </a:pPr>
              <a:r>
                <a:rPr lang="pt-BR" sz="1000" spc="300" dirty="0">
                  <a:solidFill>
                    <a:srgbClr val="616160"/>
                  </a:solidFill>
                  <a:latin typeface="Montserrat" pitchFamily="2" charset="77"/>
                  <a:ea typeface="Verdana"/>
                </a:rPr>
                <a:t>CONFIANÇA</a:t>
              </a:r>
            </a:p>
          </p:txBody>
        </p:sp>
      </p:grpSp>
      <p:grpSp>
        <p:nvGrpSpPr>
          <p:cNvPr id="57" name="Group 29">
            <a:extLst>
              <a:ext uri="{FF2B5EF4-FFF2-40B4-BE49-F238E27FC236}">
                <a16:creationId xmlns:a16="http://schemas.microsoft.com/office/drawing/2014/main" id="{412BABFD-9543-430F-AF3C-6F37980EF8A2}"/>
              </a:ext>
            </a:extLst>
          </p:cNvPr>
          <p:cNvGrpSpPr/>
          <p:nvPr/>
        </p:nvGrpSpPr>
        <p:grpSpPr>
          <a:xfrm>
            <a:off x="10329747" y="4487079"/>
            <a:ext cx="1029449" cy="944952"/>
            <a:chOff x="10176660" y="3717980"/>
            <a:chExt cx="1029449" cy="944952"/>
          </a:xfrm>
        </p:grpSpPr>
        <p:sp>
          <p:nvSpPr>
            <p:cNvPr id="58" name="Rectangle 30">
              <a:extLst>
                <a:ext uri="{FF2B5EF4-FFF2-40B4-BE49-F238E27FC236}">
                  <a16:creationId xmlns:a16="http://schemas.microsoft.com/office/drawing/2014/main" id="{6A5B88E1-74A2-4908-A867-FD64B9E80A40}"/>
                </a:ext>
              </a:extLst>
            </p:cNvPr>
            <p:cNvSpPr/>
            <p:nvPr/>
          </p:nvSpPr>
          <p:spPr>
            <a:xfrm>
              <a:off x="10358601" y="4016601"/>
              <a:ext cx="71526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616160"/>
                  </a:solidFill>
                  <a:latin typeface="Montserrat ExtraBold" pitchFamily="2" charset="77"/>
                </a:rPr>
                <a:t>4</a:t>
              </a:r>
              <a:r>
                <a:rPr lang="en-US" b="1" dirty="0">
                  <a:solidFill>
                    <a:srgbClr val="616160"/>
                  </a:solidFill>
                  <a:latin typeface="Montserrat ExtraBold" pitchFamily="2" charset="77"/>
                </a:rPr>
                <a:t>%</a:t>
              </a:r>
            </a:p>
          </p:txBody>
        </p:sp>
        <p:sp>
          <p:nvSpPr>
            <p:cNvPr id="59" name="Rectangle 31">
              <a:extLst>
                <a:ext uri="{FF2B5EF4-FFF2-40B4-BE49-F238E27FC236}">
                  <a16:creationId xmlns:a16="http://schemas.microsoft.com/office/drawing/2014/main" id="{CC952F8A-57F5-4014-A606-D181E993F83F}"/>
                </a:ext>
              </a:extLst>
            </p:cNvPr>
            <p:cNvSpPr/>
            <p:nvPr/>
          </p:nvSpPr>
          <p:spPr>
            <a:xfrm>
              <a:off x="10176660" y="3717980"/>
              <a:ext cx="102944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800"/>
                </a:spcBef>
                <a:defRPr/>
              </a:pPr>
              <a:r>
                <a:rPr lang="pt-BR" sz="1000" spc="300" dirty="0">
                  <a:solidFill>
                    <a:srgbClr val="616160"/>
                  </a:solidFill>
                  <a:latin typeface="Montserrat" pitchFamily="2" charset="77"/>
                  <a:ea typeface="Verdana"/>
                </a:rPr>
                <a:t>MARGEM</a:t>
              </a:r>
            </a:p>
          </p:txBody>
        </p:sp>
      </p:grpSp>
      <p:grpSp>
        <p:nvGrpSpPr>
          <p:cNvPr id="5" name="Agrupar 4">
            <a:extLst>
              <a:ext uri="{FF2B5EF4-FFF2-40B4-BE49-F238E27FC236}">
                <a16:creationId xmlns:a16="http://schemas.microsoft.com/office/drawing/2014/main" id="{6C633659-C25F-4101-BC40-35E83BA2B50D}"/>
              </a:ext>
            </a:extLst>
          </p:cNvPr>
          <p:cNvGrpSpPr/>
          <p:nvPr/>
        </p:nvGrpSpPr>
        <p:grpSpPr>
          <a:xfrm>
            <a:off x="835861" y="2189316"/>
            <a:ext cx="8243094" cy="3805423"/>
            <a:chOff x="835861" y="2189316"/>
            <a:chExt cx="8243094" cy="4175222"/>
          </a:xfrm>
        </p:grpSpPr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0B316252-06CF-42C0-9EB9-46073A973889}"/>
                </a:ext>
              </a:extLst>
            </p:cNvPr>
            <p:cNvSpPr/>
            <p:nvPr/>
          </p:nvSpPr>
          <p:spPr>
            <a:xfrm>
              <a:off x="835861" y="2562289"/>
              <a:ext cx="1363579" cy="3256547"/>
            </a:xfrm>
            <a:prstGeom prst="rect">
              <a:avLst/>
            </a:prstGeom>
            <a:solidFill>
              <a:srgbClr val="6161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0" name="Retângulo 39">
              <a:extLst>
                <a:ext uri="{FF2B5EF4-FFF2-40B4-BE49-F238E27FC236}">
                  <a16:creationId xmlns:a16="http://schemas.microsoft.com/office/drawing/2014/main" id="{DD93174D-6FD2-495B-AF98-77FB14B3F61E}"/>
                </a:ext>
              </a:extLst>
            </p:cNvPr>
            <p:cNvSpPr/>
            <p:nvPr/>
          </p:nvSpPr>
          <p:spPr>
            <a:xfrm>
              <a:off x="2519152" y="4423173"/>
              <a:ext cx="1363579" cy="139566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1" name="Retângulo 40">
              <a:extLst>
                <a:ext uri="{FF2B5EF4-FFF2-40B4-BE49-F238E27FC236}">
                  <a16:creationId xmlns:a16="http://schemas.microsoft.com/office/drawing/2014/main" id="{5AC60186-209C-423D-883F-F74F4A8B50A4}"/>
                </a:ext>
              </a:extLst>
            </p:cNvPr>
            <p:cNvSpPr/>
            <p:nvPr/>
          </p:nvSpPr>
          <p:spPr>
            <a:xfrm>
              <a:off x="4188661" y="4535468"/>
              <a:ext cx="1363579" cy="128336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2" name="Retângulo 41">
              <a:extLst>
                <a:ext uri="{FF2B5EF4-FFF2-40B4-BE49-F238E27FC236}">
                  <a16:creationId xmlns:a16="http://schemas.microsoft.com/office/drawing/2014/main" id="{D801ACBF-F662-4F28-9203-BE273C4B1999}"/>
                </a:ext>
              </a:extLst>
            </p:cNvPr>
            <p:cNvSpPr/>
            <p:nvPr/>
          </p:nvSpPr>
          <p:spPr>
            <a:xfrm>
              <a:off x="5832978" y="4744014"/>
              <a:ext cx="1363579" cy="107481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3" name="Retângulo 42">
              <a:extLst>
                <a:ext uri="{FF2B5EF4-FFF2-40B4-BE49-F238E27FC236}">
                  <a16:creationId xmlns:a16="http://schemas.microsoft.com/office/drawing/2014/main" id="{E8B9D8D7-2E4D-44E8-831B-825A4912D4B6}"/>
                </a:ext>
              </a:extLst>
            </p:cNvPr>
            <p:cNvSpPr/>
            <p:nvPr/>
          </p:nvSpPr>
          <p:spPr>
            <a:xfrm>
              <a:off x="7477295" y="4943777"/>
              <a:ext cx="1363579" cy="8750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4" name="CaixaDeTexto 43">
              <a:extLst>
                <a:ext uri="{FF2B5EF4-FFF2-40B4-BE49-F238E27FC236}">
                  <a16:creationId xmlns:a16="http://schemas.microsoft.com/office/drawing/2014/main" id="{F68A7946-482C-4F86-A622-B2D016B660EA}"/>
                </a:ext>
              </a:extLst>
            </p:cNvPr>
            <p:cNvSpPr txBox="1"/>
            <p:nvPr/>
          </p:nvSpPr>
          <p:spPr>
            <a:xfrm>
              <a:off x="904341" y="5894851"/>
              <a:ext cx="12266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Pagar dívidas</a:t>
              </a:r>
            </a:p>
          </p:txBody>
        </p:sp>
        <p:sp>
          <p:nvSpPr>
            <p:cNvPr id="45" name="CaixaDeTexto 44">
              <a:extLst>
                <a:ext uri="{FF2B5EF4-FFF2-40B4-BE49-F238E27FC236}">
                  <a16:creationId xmlns:a16="http://schemas.microsoft.com/office/drawing/2014/main" id="{F9112C77-F3CE-46C3-8197-1270995EEF2A}"/>
                </a:ext>
              </a:extLst>
            </p:cNvPr>
            <p:cNvSpPr txBox="1"/>
            <p:nvPr/>
          </p:nvSpPr>
          <p:spPr>
            <a:xfrm>
              <a:off x="2544351" y="5902873"/>
              <a:ext cx="13131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Pagar exames</a:t>
              </a:r>
            </a:p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e/ou remédios</a:t>
              </a:r>
            </a:p>
          </p:txBody>
        </p:sp>
        <p:sp>
          <p:nvSpPr>
            <p:cNvPr id="46" name="CaixaDeTexto 45">
              <a:extLst>
                <a:ext uri="{FF2B5EF4-FFF2-40B4-BE49-F238E27FC236}">
                  <a16:creationId xmlns:a16="http://schemas.microsoft.com/office/drawing/2014/main" id="{6459D917-1073-4EE2-A2D5-EAFDC1A7DE4A}"/>
                </a:ext>
              </a:extLst>
            </p:cNvPr>
            <p:cNvSpPr txBox="1"/>
            <p:nvPr/>
          </p:nvSpPr>
          <p:spPr>
            <a:xfrm>
              <a:off x="4140535" y="5902873"/>
              <a:ext cx="15503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Reformar imóvel</a:t>
              </a:r>
            </a:p>
          </p:txBody>
        </p:sp>
        <p:sp>
          <p:nvSpPr>
            <p:cNvPr id="47" name="CaixaDeTexto 46">
              <a:extLst>
                <a:ext uri="{FF2B5EF4-FFF2-40B4-BE49-F238E27FC236}">
                  <a16:creationId xmlns:a16="http://schemas.microsoft.com/office/drawing/2014/main" id="{66D280B6-A48F-4611-B3E0-E0BA37908E85}"/>
                </a:ext>
              </a:extLst>
            </p:cNvPr>
            <p:cNvSpPr txBox="1"/>
            <p:nvPr/>
          </p:nvSpPr>
          <p:spPr>
            <a:xfrm>
              <a:off x="5832978" y="5902873"/>
              <a:ext cx="13635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Pagar contas do dia a dia</a:t>
              </a:r>
            </a:p>
          </p:txBody>
        </p:sp>
        <p:sp>
          <p:nvSpPr>
            <p:cNvPr id="48" name="CaixaDeTexto 47">
              <a:extLst>
                <a:ext uri="{FF2B5EF4-FFF2-40B4-BE49-F238E27FC236}">
                  <a16:creationId xmlns:a16="http://schemas.microsoft.com/office/drawing/2014/main" id="{3E971AD7-BF29-4155-9B59-974D07AFB5A4}"/>
                </a:ext>
              </a:extLst>
            </p:cNvPr>
            <p:cNvSpPr txBox="1"/>
            <p:nvPr/>
          </p:nvSpPr>
          <p:spPr>
            <a:xfrm>
              <a:off x="7397084" y="5894853"/>
              <a:ext cx="1681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200" dirty="0">
                  <a:solidFill>
                    <a:srgbClr val="414141"/>
                  </a:solidFill>
                  <a:latin typeface="Montserrat Medium" pitchFamily="2" charset="77"/>
                </a:rPr>
                <a:t>Comprar alimentos</a:t>
              </a:r>
            </a:p>
          </p:txBody>
        </p:sp>
        <p:sp>
          <p:nvSpPr>
            <p:cNvPr id="49" name="CaixaDeTexto 48">
              <a:extLst>
                <a:ext uri="{FF2B5EF4-FFF2-40B4-BE49-F238E27FC236}">
                  <a16:creationId xmlns:a16="http://schemas.microsoft.com/office/drawing/2014/main" id="{1FA16D98-8840-4B4A-8D8D-FB3C854BBA95}"/>
                </a:ext>
              </a:extLst>
            </p:cNvPr>
            <p:cNvSpPr txBox="1"/>
            <p:nvPr/>
          </p:nvSpPr>
          <p:spPr>
            <a:xfrm>
              <a:off x="1212919" y="2189316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414141"/>
                  </a:solidFill>
                  <a:latin typeface="Montserrat SemiBold" pitchFamily="2" charset="77"/>
                </a:rPr>
                <a:t>65%</a:t>
              </a:r>
            </a:p>
          </p:txBody>
        </p:sp>
        <p:sp>
          <p:nvSpPr>
            <p:cNvPr id="50" name="CaixaDeTexto 49">
              <a:extLst>
                <a:ext uri="{FF2B5EF4-FFF2-40B4-BE49-F238E27FC236}">
                  <a16:creationId xmlns:a16="http://schemas.microsoft.com/office/drawing/2014/main" id="{3AA16AB6-0727-4A29-87FB-B38A682D7DB8}"/>
                </a:ext>
              </a:extLst>
            </p:cNvPr>
            <p:cNvSpPr txBox="1"/>
            <p:nvPr/>
          </p:nvSpPr>
          <p:spPr>
            <a:xfrm>
              <a:off x="2921859" y="4042178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414141"/>
                  </a:solidFill>
                  <a:latin typeface="Montserrat SemiBold" pitchFamily="2" charset="77"/>
                </a:rPr>
                <a:t>21%</a:t>
              </a:r>
            </a:p>
          </p:txBody>
        </p:sp>
        <p:sp>
          <p:nvSpPr>
            <p:cNvPr id="51" name="CaixaDeTexto 50">
              <a:extLst>
                <a:ext uri="{FF2B5EF4-FFF2-40B4-BE49-F238E27FC236}">
                  <a16:creationId xmlns:a16="http://schemas.microsoft.com/office/drawing/2014/main" id="{B5D5A8AC-7278-4196-A9B1-2194AB267EC6}"/>
                </a:ext>
              </a:extLst>
            </p:cNvPr>
            <p:cNvSpPr txBox="1"/>
            <p:nvPr/>
          </p:nvSpPr>
          <p:spPr>
            <a:xfrm>
              <a:off x="4586558" y="4146452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414141"/>
                  </a:solidFill>
                  <a:latin typeface="Montserrat SemiBold" pitchFamily="2" charset="77"/>
                </a:rPr>
                <a:t>19%</a:t>
              </a:r>
            </a:p>
          </p:txBody>
        </p:sp>
        <p:sp>
          <p:nvSpPr>
            <p:cNvPr id="52" name="CaixaDeTexto 51">
              <a:extLst>
                <a:ext uri="{FF2B5EF4-FFF2-40B4-BE49-F238E27FC236}">
                  <a16:creationId xmlns:a16="http://schemas.microsoft.com/office/drawing/2014/main" id="{A6A003E1-4A65-4EEB-A519-252CED069A7D}"/>
                </a:ext>
              </a:extLst>
            </p:cNvPr>
            <p:cNvSpPr txBox="1"/>
            <p:nvPr/>
          </p:nvSpPr>
          <p:spPr>
            <a:xfrm>
              <a:off x="6232478" y="4363020"/>
              <a:ext cx="5645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414141"/>
                  </a:solidFill>
                  <a:latin typeface="Montserrat SemiBold" pitchFamily="2" charset="77"/>
                </a:rPr>
                <a:t>17%</a:t>
              </a:r>
            </a:p>
          </p:txBody>
        </p:sp>
        <p:sp>
          <p:nvSpPr>
            <p:cNvPr id="53" name="CaixaDeTexto 52">
              <a:extLst>
                <a:ext uri="{FF2B5EF4-FFF2-40B4-BE49-F238E27FC236}">
                  <a16:creationId xmlns:a16="http://schemas.microsoft.com/office/drawing/2014/main" id="{D29500E1-992D-4368-9205-C15FD1C6FA4E}"/>
                </a:ext>
              </a:extLst>
            </p:cNvPr>
            <p:cNvSpPr txBox="1"/>
            <p:nvPr/>
          </p:nvSpPr>
          <p:spPr>
            <a:xfrm>
              <a:off x="7880002" y="4563546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1600" b="1" dirty="0">
                  <a:solidFill>
                    <a:srgbClr val="414141"/>
                  </a:solidFill>
                  <a:latin typeface="Montserrat SemiBold" pitchFamily="2" charset="77"/>
                </a:rPr>
                <a:t>12%</a:t>
              </a:r>
            </a:p>
          </p:txBody>
        </p:sp>
        <p:sp>
          <p:nvSpPr>
            <p:cNvPr id="60" name="Rectangle 36">
              <a:extLst>
                <a:ext uri="{FF2B5EF4-FFF2-40B4-BE49-F238E27FC236}">
                  <a16:creationId xmlns:a16="http://schemas.microsoft.com/office/drawing/2014/main" id="{29E101D1-0931-44BB-B2C9-8D25A179D8B7}"/>
                </a:ext>
              </a:extLst>
            </p:cNvPr>
            <p:cNvSpPr/>
            <p:nvPr/>
          </p:nvSpPr>
          <p:spPr>
            <a:xfrm>
              <a:off x="5552593" y="5658734"/>
              <a:ext cx="238853" cy="328547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62" name="Retângulo 61">
            <a:extLst>
              <a:ext uri="{FF2B5EF4-FFF2-40B4-BE49-F238E27FC236}">
                <a16:creationId xmlns:a16="http://schemas.microsoft.com/office/drawing/2014/main" id="{00F76390-994A-40DB-8951-1D01E20DE156}"/>
              </a:ext>
            </a:extLst>
          </p:cNvPr>
          <p:cNvSpPr/>
          <p:nvPr/>
        </p:nvSpPr>
        <p:spPr>
          <a:xfrm>
            <a:off x="686790" y="6217255"/>
            <a:ext cx="9824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Fonte</a:t>
            </a:r>
            <a:r>
              <a:rPr lang="pt-BR" dirty="0"/>
              <a:t>: P</a:t>
            </a:r>
            <a:r>
              <a:rPr lang="pt-BR" sz="1600" dirty="0"/>
              <a:t>esquisa junto aos bancos associados</a:t>
            </a:r>
          </a:p>
        </p:txBody>
      </p:sp>
      <p:grpSp>
        <p:nvGrpSpPr>
          <p:cNvPr id="29" name="Agrupar 28">
            <a:extLst>
              <a:ext uri="{FF2B5EF4-FFF2-40B4-BE49-F238E27FC236}">
                <a16:creationId xmlns:a16="http://schemas.microsoft.com/office/drawing/2014/main" id="{FF752569-C4BB-4A4A-B765-001A8444FE4C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30" name="Imagem 29">
              <a:extLst>
                <a:ext uri="{FF2B5EF4-FFF2-40B4-BE49-F238E27FC236}">
                  <a16:creationId xmlns:a16="http://schemas.microsoft.com/office/drawing/2014/main" id="{041BF644-1603-4B05-B5CB-4DC8EE21DC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31" name="Picture 2" descr="Resultado de imagem para febraban">
              <a:extLst>
                <a:ext uri="{FF2B5EF4-FFF2-40B4-BE49-F238E27FC236}">
                  <a16:creationId xmlns:a16="http://schemas.microsoft.com/office/drawing/2014/main" id="{3B5C7957-750E-4B2A-8B77-9AB3B56B5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Conector reto 31">
              <a:extLst>
                <a:ext uri="{FF2B5EF4-FFF2-40B4-BE49-F238E27FC236}">
                  <a16:creationId xmlns:a16="http://schemas.microsoft.com/office/drawing/2014/main" id="{B7745B21-6837-4244-9C4E-389C06AF6A4A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tângulo 32">
            <a:extLst>
              <a:ext uri="{FF2B5EF4-FFF2-40B4-BE49-F238E27FC236}">
                <a16:creationId xmlns:a16="http://schemas.microsoft.com/office/drawing/2014/main" id="{1E7B2034-1793-4926-B9E7-10A1FC75DA5B}"/>
              </a:ext>
            </a:extLst>
          </p:cNvPr>
          <p:cNvSpPr/>
          <p:nvPr/>
        </p:nvSpPr>
        <p:spPr>
          <a:xfrm>
            <a:off x="457199" y="1434808"/>
            <a:ext cx="11134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Principais fatores de motivação à contratação do crédito consignado atualmente.</a:t>
            </a:r>
          </a:p>
        </p:txBody>
      </p:sp>
    </p:spTree>
    <p:extLst>
      <p:ext uri="{BB962C8B-B14F-4D97-AF65-F5344CB8AC3E}">
        <p14:creationId xmlns:p14="http://schemas.microsoft.com/office/powerpoint/2010/main" val="2232349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7" name="Gráfico 16">
                <a:extLst>
                  <a:ext uri="{FF2B5EF4-FFF2-40B4-BE49-F238E27FC236}">
                    <a16:creationId xmlns:a16="http://schemas.microsoft.com/office/drawing/2014/main" id="{9667F244-A9BF-4D7E-8A87-A0BA5A9B705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045165234"/>
                  </p:ext>
                </p:extLst>
              </p:nvPr>
            </p:nvGraphicFramePr>
            <p:xfrm>
              <a:off x="556840" y="2006639"/>
              <a:ext cx="10796959" cy="284472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17" name="Gráfico 16">
                <a:extLst>
                  <a:ext uri="{FF2B5EF4-FFF2-40B4-BE49-F238E27FC236}">
                    <a16:creationId xmlns:a16="http://schemas.microsoft.com/office/drawing/2014/main" id="{9667F244-A9BF-4D7E-8A87-A0BA5A9B705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6840" y="2006639"/>
                <a:ext cx="10796959" cy="2844722"/>
              </a:xfrm>
              <a:prstGeom prst="rect">
                <a:avLst/>
              </a:prstGeom>
            </p:spPr>
          </p:pic>
        </mc:Fallback>
      </mc:AlternateContent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199" y="274638"/>
            <a:ext cx="10487465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Estimativa da concessão com as propostas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69F030C-A6CB-463E-B04D-393CDFCB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815C707-75A9-477F-B2E0-20DF9D913DDC}"/>
              </a:ext>
            </a:extLst>
          </p:cNvPr>
          <p:cNvSpPr txBox="1"/>
          <p:nvPr/>
        </p:nvSpPr>
        <p:spPr>
          <a:xfrm>
            <a:off x="386249" y="5040426"/>
            <a:ext cx="1161349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u="sng" dirty="0"/>
              <a:t>Racional</a:t>
            </a:r>
            <a:r>
              <a:rPr lang="pt-BR" sz="14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Impacto calculado sobre a carteira do INSS, posição Jan/20 – R$ 140 bilhões (Fonte: Banco Central)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Estimativa da taxa média da carteira: 1,86% a.m. – média ponderada das taxas das concessões de 2018 e 2019 (Fonte: Bacen)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Estimativa da taxa média das novas concessões: 1,66% a.m. – queda de 0,06 </a:t>
            </a:r>
            <a:r>
              <a:rPr lang="pt-BR" sz="1400" dirty="0" err="1"/>
              <a:t>p.p</a:t>
            </a:r>
            <a:r>
              <a:rPr lang="pt-BR" sz="1400" dirty="0"/>
              <a:t>. em relação à taxa média ponderada das concessões dos 3 últimos  meses (parte das concessões já são realizadas hoje abaixo do teto)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Prazo médio a decorrer da carteira: 50 meses (Média dos associados ABBC)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Estimativa de 40% de adesão às novas condições por parte dos atuais clientes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BDE43DB-73AB-4B7F-8212-321AD85DDC16}"/>
              </a:ext>
            </a:extLst>
          </p:cNvPr>
          <p:cNvSpPr/>
          <p:nvPr/>
        </p:nvSpPr>
        <p:spPr>
          <a:xfrm>
            <a:off x="9951024" y="1926028"/>
            <a:ext cx="574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>
                <a:latin typeface="Calibri" panose="020F0502020204030204" pitchFamily="34" charset="0"/>
                <a:cs typeface="Calibri" panose="020F0502020204030204" pitchFamily="34" charset="0"/>
              </a:rPr>
              <a:t>175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B701716-B219-407C-B3CA-45205E05746A}"/>
              </a:ext>
            </a:extLst>
          </p:cNvPr>
          <p:cNvSpPr/>
          <p:nvPr/>
        </p:nvSpPr>
        <p:spPr>
          <a:xfrm>
            <a:off x="556840" y="1389770"/>
            <a:ext cx="2476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/>
              <a:t>Valores em R$ bilhões:</a:t>
            </a:r>
            <a:endParaRPr lang="pt-BR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33757D6F-CA39-4DB2-9266-BD0DBAB7B0C7}"/>
              </a:ext>
            </a:extLst>
          </p:cNvPr>
          <p:cNvSpPr/>
          <p:nvPr/>
        </p:nvSpPr>
        <p:spPr>
          <a:xfrm>
            <a:off x="7362093" y="2617483"/>
            <a:ext cx="14208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(adicionais aos </a:t>
            </a:r>
          </a:p>
          <a:p>
            <a:pPr algn="ctr"/>
            <a:r>
              <a:rPr lang="pt-BR" sz="11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R$ 12 bilhões da redução da taxa e aumento da margem)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2A0ED74E-344E-4609-A8EF-DF68322E2552}"/>
              </a:ext>
            </a:extLst>
          </p:cNvPr>
          <p:cNvSpPr/>
          <p:nvPr/>
        </p:nvSpPr>
        <p:spPr>
          <a:xfrm>
            <a:off x="5364475" y="2730027"/>
            <a:ext cx="118168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1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(adicionais aos </a:t>
            </a:r>
          </a:p>
          <a:p>
            <a:pPr algn="ctr"/>
            <a:r>
              <a:rPr lang="pt-BR" sz="1100" dirty="0">
                <a:solidFill>
                  <a:schemeClr val="tx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R$ 2 bilhões da redução da taxa)</a:t>
            </a:r>
          </a:p>
        </p:txBody>
      </p:sp>
      <p:grpSp>
        <p:nvGrpSpPr>
          <p:cNvPr id="12" name="Agrupar 11">
            <a:extLst>
              <a:ext uri="{FF2B5EF4-FFF2-40B4-BE49-F238E27FC236}">
                <a16:creationId xmlns:a16="http://schemas.microsoft.com/office/drawing/2014/main" id="{E473A2F7-59BD-4B94-AA3F-618EBBE05C93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8E20AA77-747D-4583-82F6-41DA293D2D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5" name="Picture 2" descr="Resultado de imagem para febraban">
              <a:extLst>
                <a:ext uri="{FF2B5EF4-FFF2-40B4-BE49-F238E27FC236}">
                  <a16:creationId xmlns:a16="http://schemas.microsoft.com/office/drawing/2014/main" id="{F9A15AA6-A19A-43BD-825B-C43C7CE6E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Conector reto 15">
              <a:extLst>
                <a:ext uri="{FF2B5EF4-FFF2-40B4-BE49-F238E27FC236}">
                  <a16:creationId xmlns:a16="http://schemas.microsoft.com/office/drawing/2014/main" id="{8B8B5E52-EA71-407F-A096-F2C2A304B815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1860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199" y="-120663"/>
            <a:ext cx="10487465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Considerando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121B057F-E53B-41DD-94BB-5D2FBF23CE27}"/>
              </a:ext>
            </a:extLst>
          </p:cNvPr>
          <p:cNvSpPr/>
          <p:nvPr/>
        </p:nvSpPr>
        <p:spPr>
          <a:xfrm>
            <a:off x="457197" y="612147"/>
            <a:ext cx="11534777" cy="600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Source Sans Pro (Corpo)"/>
              </a:rPr>
              <a:t>Crédito consignado atende público de baixa renda com a menor taxa para PF do mercado, desempenhando relevante papel na  economia nacional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b="1" u="sng" dirty="0">
                <a:latin typeface="Source Sans Pro (Corpo)"/>
              </a:rPr>
              <a:t>O teto não impede a concorrência bancária</a:t>
            </a:r>
            <a:r>
              <a:rPr lang="pt-BR" sz="1600" dirty="0">
                <a:latin typeface="Source Sans Pro (Corpo)"/>
              </a:rPr>
              <a:t>. As taxas médias ofertadas atualmente são as menores de todos os tempos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b="1" u="sng" dirty="0">
                <a:latin typeface="Source Sans Pro (Corpo)"/>
              </a:rPr>
              <a:t>Expectativa de aumento da inadimplência</a:t>
            </a:r>
            <a:r>
              <a:rPr lang="pt-BR" sz="1600" b="1" dirty="0">
                <a:latin typeface="Source Sans Pro (Corpo)"/>
              </a:rPr>
              <a:t> </a:t>
            </a:r>
            <a:r>
              <a:rPr lang="pt-BR" sz="1600" dirty="0">
                <a:latin typeface="Source Sans Pro (Corpo)"/>
              </a:rPr>
              <a:t>em decorrência da ampliação esperada do prazo máximo e impactos do COVID-19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Source Sans Pro (Corpo)"/>
              </a:rPr>
              <a:t>A </a:t>
            </a:r>
            <a:r>
              <a:rPr lang="pt-BR" sz="1600" b="1" u="sng" dirty="0">
                <a:latin typeface="Source Sans Pro (Corpo)"/>
              </a:rPr>
              <a:t>elevada representatividade dos custos de </a:t>
            </a:r>
            <a:r>
              <a:rPr lang="pt-BR" sz="1600" b="1" u="sng" dirty="0" err="1">
                <a:latin typeface="Source Sans Pro (Corpo)"/>
              </a:rPr>
              <a:t>originação</a:t>
            </a:r>
            <a:r>
              <a:rPr lang="pt-BR" sz="1600" b="1" u="sng" dirty="0">
                <a:latin typeface="Source Sans Pro (Corpo)"/>
              </a:rPr>
              <a:t> e manutenção das operações</a:t>
            </a:r>
            <a:r>
              <a:rPr lang="pt-BR" sz="1600" dirty="0">
                <a:latin typeface="Source Sans Pro (Corpo)"/>
              </a:rPr>
              <a:t>, tendo presente o baixo ticket médio.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b="1" u="sng" dirty="0"/>
              <a:t>Os elevados custos de originação e manutenção do cartão consignado</a:t>
            </a:r>
            <a:r>
              <a:rPr lang="pt-BR" sz="1600" dirty="0"/>
              <a:t> frente ao baixo ticket médio (além dos custos incorridos no Empréstimo, temos: </a:t>
            </a:r>
            <a:r>
              <a:rPr lang="pt-BR" sz="1600" dirty="0" err="1"/>
              <a:t>embossamento</a:t>
            </a:r>
            <a:r>
              <a:rPr lang="pt-BR" sz="1600" dirty="0"/>
              <a:t>/envio cartão, envio mensal fatura, processamento mensal, CAC/SAC etc.) 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b="1" u="sng" dirty="0">
                <a:latin typeface="Source Sans Pro (Corpo)"/>
              </a:rPr>
              <a:t>Expectativa de elevação dos custos operacionais </a:t>
            </a:r>
            <a:r>
              <a:rPr lang="pt-BR" sz="1600" dirty="0">
                <a:latin typeface="Source Sans Pro (Corpo)"/>
              </a:rPr>
              <a:t>em decorrência da Medida Provisória 922/20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b="1" u="sng" dirty="0">
                <a:latin typeface="Source Sans Pro (Corpo)"/>
              </a:rPr>
              <a:t>Risco de falta de oferta de crédito </a:t>
            </a:r>
            <a:r>
              <a:rPr lang="pt-BR" sz="1600" dirty="0">
                <a:latin typeface="Source Sans Pro (Corpo)"/>
              </a:rPr>
              <a:t>ao público que recebe até 2 salários mínimos, de maior idade e aposentados por invalidez caso seja estabelecido teto incompatível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Source Sans Pro (Corpo)"/>
              </a:rPr>
              <a:t>A exigência do Banco Central de </a:t>
            </a:r>
            <a:r>
              <a:rPr lang="pt-BR" sz="1600" b="1" u="sng" dirty="0">
                <a:latin typeface="Source Sans Pro (Corpo)"/>
              </a:rPr>
              <a:t>viabilidade econômica de cada operação</a:t>
            </a: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Source Sans Pro (Corpo)"/>
              </a:rPr>
              <a:t>Cenário de elevação do custo de captação, </a:t>
            </a:r>
            <a:r>
              <a:rPr lang="pt-BR" sz="1600" b="1" u="sng" dirty="0">
                <a:latin typeface="Source Sans Pro (Corpo)"/>
              </a:rPr>
              <a:t>em especial para bancos de médio e pequeno porte, o que poderá resultar em redução da oferta de crédito e maior concentração bancária</a:t>
            </a:r>
            <a:r>
              <a:rPr lang="pt-BR" sz="1600" dirty="0">
                <a:latin typeface="Source Sans Pro (Corpo)"/>
              </a:rPr>
              <a:t> caso seja fixado teto de taxa incompatível com esta nova realidade</a:t>
            </a:r>
          </a:p>
          <a:p>
            <a:pPr>
              <a:spcBef>
                <a:spcPts val="300"/>
              </a:spcBef>
            </a:pPr>
            <a:endParaRPr lang="pt-BR" sz="100" b="1" dirty="0">
              <a:latin typeface="+mj-lt"/>
              <a:ea typeface="+mj-ea"/>
              <a:cs typeface="+mj-cs"/>
            </a:endParaRPr>
          </a:p>
          <a:p>
            <a:pPr>
              <a:spcBef>
                <a:spcPts val="300"/>
              </a:spcBef>
            </a:pPr>
            <a:r>
              <a:rPr lang="pt-BR" sz="2800" b="1" dirty="0">
                <a:latin typeface="+mj-lt"/>
                <a:ea typeface="+mj-ea"/>
                <a:cs typeface="+mj-cs"/>
              </a:rPr>
              <a:t>Propomos:</a:t>
            </a:r>
          </a:p>
          <a:p>
            <a:pPr>
              <a:spcBef>
                <a:spcPts val="300"/>
              </a:spcBef>
            </a:pPr>
            <a:r>
              <a:rPr lang="pt-BR" b="1" dirty="0">
                <a:latin typeface="Source Sans Pro (Corpo)"/>
              </a:rPr>
              <a:t>Empréstimo Consignado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pt-BR" dirty="0">
                <a:latin typeface="Source Sans Pro (Corpo)"/>
              </a:rPr>
              <a:t>Teto: de 2,08% a.m. para </a:t>
            </a:r>
            <a:r>
              <a:rPr lang="pt-BR" b="1" dirty="0">
                <a:latin typeface="Source Sans Pro (Corpo)"/>
              </a:rPr>
              <a:t>1,98% a.m.  -  </a:t>
            </a:r>
            <a:r>
              <a:rPr lang="pt-BR" dirty="0">
                <a:latin typeface="Source Sans Pro (Corpo)"/>
              </a:rPr>
              <a:t>Prazo máximo: de 72 para </a:t>
            </a:r>
            <a:r>
              <a:rPr lang="pt-BR" b="1" dirty="0">
                <a:latin typeface="Source Sans Pro (Corpo)"/>
              </a:rPr>
              <a:t>84 meses</a:t>
            </a:r>
          </a:p>
          <a:p>
            <a:pPr>
              <a:spcBef>
                <a:spcPts val="300"/>
              </a:spcBef>
            </a:pPr>
            <a:r>
              <a:rPr lang="pt-BR" b="1" dirty="0">
                <a:latin typeface="Source Sans Pro (Corpo)"/>
              </a:rPr>
              <a:t>Cartão Consignado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pt-BR" dirty="0">
                <a:latin typeface="Source Sans Pro (Corpo)"/>
              </a:rPr>
              <a:t>Teto: de 3,00% a.m. para </a:t>
            </a:r>
            <a:r>
              <a:rPr lang="pt-BR" b="1" dirty="0">
                <a:latin typeface="Source Sans Pro (Corpo)"/>
              </a:rPr>
              <a:t>2,90% a.m.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endParaRPr lang="pt-BR" b="1" dirty="0">
              <a:latin typeface="Source Sans Pro (Corpo)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69F030C-A6CB-463E-B04D-393CDFCB3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E7D1AE2-BD6B-4D05-9027-F10BDB5C9123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B6C29662-9EFE-4177-9406-3CBC24944A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8" name="Picture 2" descr="Resultado de imagem para febraban">
              <a:extLst>
                <a:ext uri="{FF2B5EF4-FFF2-40B4-BE49-F238E27FC236}">
                  <a16:creationId xmlns:a16="http://schemas.microsoft.com/office/drawing/2014/main" id="{C532762A-A515-4620-89FA-DCDA3D96B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Conector reto 8">
              <a:extLst>
                <a:ext uri="{FF2B5EF4-FFF2-40B4-BE49-F238E27FC236}">
                  <a16:creationId xmlns:a16="http://schemas.microsoft.com/office/drawing/2014/main" id="{04CCD6DF-A97C-429B-85BD-2273B8B89151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1420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m para febraban">
            <a:extLst>
              <a:ext uri="{FF2B5EF4-FFF2-40B4-BE49-F238E27FC236}">
                <a16:creationId xmlns:a16="http://schemas.microsoft.com/office/drawing/2014/main" id="{0ABA5342-8F48-4CBB-B620-B4378CF49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35" y="2557590"/>
            <a:ext cx="4622262" cy="174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658E61FC-50FF-4A93-B769-AB9966545EC2}"/>
              </a:ext>
            </a:extLst>
          </p:cNvPr>
          <p:cNvSpPr/>
          <p:nvPr/>
        </p:nvSpPr>
        <p:spPr>
          <a:xfrm>
            <a:off x="0" y="6580214"/>
            <a:ext cx="12192000" cy="288000"/>
          </a:xfrm>
          <a:prstGeom prst="rect">
            <a:avLst/>
          </a:prstGeom>
          <a:gradFill>
            <a:gsLst>
              <a:gs pos="100000">
                <a:srgbClr val="16537F"/>
              </a:gs>
              <a:gs pos="0">
                <a:srgbClr val="255D2A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44AE634-58E1-4E70-BCFF-E72C1E143B04}"/>
              </a:ext>
            </a:extLst>
          </p:cNvPr>
          <p:cNvSpPr/>
          <p:nvPr/>
        </p:nvSpPr>
        <p:spPr>
          <a:xfrm>
            <a:off x="0" y="3854"/>
            <a:ext cx="12192000" cy="288000"/>
          </a:xfrm>
          <a:prstGeom prst="rect">
            <a:avLst/>
          </a:prstGeom>
          <a:gradFill flip="none" rotWithShape="1">
            <a:gsLst>
              <a:gs pos="0">
                <a:srgbClr val="16537F"/>
              </a:gs>
              <a:gs pos="100000">
                <a:srgbClr val="255D2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355383A-9437-4C5F-87FE-399429800F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2" b="36434"/>
          <a:stretch/>
        </p:blipFill>
        <p:spPr>
          <a:xfrm>
            <a:off x="6916246" y="2713922"/>
            <a:ext cx="4212102" cy="1430156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968CCA6B-1EB9-409D-993F-0E8009D0A28B}"/>
              </a:ext>
            </a:extLst>
          </p:cNvPr>
          <p:cNvCxnSpPr>
            <a:cxnSpLocks/>
          </p:cNvCxnSpPr>
          <p:nvPr/>
        </p:nvCxnSpPr>
        <p:spPr>
          <a:xfrm>
            <a:off x="6096000" y="2838425"/>
            <a:ext cx="0" cy="1305653"/>
          </a:xfrm>
          <a:prstGeom prst="line">
            <a:avLst/>
          </a:prstGeom>
          <a:ln w="28575">
            <a:solidFill>
              <a:schemeClr val="tx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376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Agrupar 38">
            <a:extLst>
              <a:ext uri="{FF2B5EF4-FFF2-40B4-BE49-F238E27FC236}">
                <a16:creationId xmlns:a16="http://schemas.microsoft.com/office/drawing/2014/main" id="{A1472DC7-718F-40BD-AB34-0624235FE933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40" name="Imagem 39">
              <a:extLst>
                <a:ext uri="{FF2B5EF4-FFF2-40B4-BE49-F238E27FC236}">
                  <a16:creationId xmlns:a16="http://schemas.microsoft.com/office/drawing/2014/main" id="{2CD1800C-F418-40F7-A005-C5A8C541C8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41" name="Picture 2" descr="Resultado de imagem para febraban">
              <a:extLst>
                <a:ext uri="{FF2B5EF4-FFF2-40B4-BE49-F238E27FC236}">
                  <a16:creationId xmlns:a16="http://schemas.microsoft.com/office/drawing/2014/main" id="{EA571750-C25F-4837-899B-0660CA1C05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Conector reto 41">
              <a:extLst>
                <a:ext uri="{FF2B5EF4-FFF2-40B4-BE49-F238E27FC236}">
                  <a16:creationId xmlns:a16="http://schemas.microsoft.com/office/drawing/2014/main" id="{8CEF169A-200A-440C-87D6-3CFD08CD3CFC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1" name="Gráfico 80">
            <a:extLst>
              <a:ext uri="{FF2B5EF4-FFF2-40B4-BE49-F238E27FC236}">
                <a16:creationId xmlns:a16="http://schemas.microsoft.com/office/drawing/2014/main" id="{EB037EE9-0345-458B-880A-6AAD79806A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261075"/>
              </p:ext>
            </p:extLst>
          </p:nvPr>
        </p:nvGraphicFramePr>
        <p:xfrm>
          <a:off x="738562" y="2075444"/>
          <a:ext cx="8604296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2" name="Retângulo 81">
            <a:extLst>
              <a:ext uri="{FF2B5EF4-FFF2-40B4-BE49-F238E27FC236}">
                <a16:creationId xmlns:a16="http://schemas.microsoft.com/office/drawing/2014/main" id="{A108ED6C-2931-473C-A7B7-D07ACDC4B3F8}"/>
              </a:ext>
            </a:extLst>
          </p:cNvPr>
          <p:cNvSpPr/>
          <p:nvPr/>
        </p:nvSpPr>
        <p:spPr>
          <a:xfrm>
            <a:off x="457199" y="6164302"/>
            <a:ext cx="6084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Fonte</a:t>
            </a:r>
            <a:r>
              <a:rPr lang="pt-BR" dirty="0"/>
              <a:t>: Banco Central do Brasil (taxas médias ao mês)</a:t>
            </a:r>
          </a:p>
        </p:txBody>
      </p:sp>
      <p:grpSp>
        <p:nvGrpSpPr>
          <p:cNvPr id="84" name="Agrupar 83">
            <a:extLst>
              <a:ext uri="{FF2B5EF4-FFF2-40B4-BE49-F238E27FC236}">
                <a16:creationId xmlns:a16="http://schemas.microsoft.com/office/drawing/2014/main" id="{50E8C1A1-A76E-491C-AF4B-79D4AF959332}"/>
              </a:ext>
            </a:extLst>
          </p:cNvPr>
          <p:cNvGrpSpPr/>
          <p:nvPr/>
        </p:nvGrpSpPr>
        <p:grpSpPr>
          <a:xfrm>
            <a:off x="10123231" y="2310053"/>
            <a:ext cx="1584001" cy="474785"/>
            <a:chOff x="7523833" y="1733275"/>
            <a:chExt cx="1584001" cy="474785"/>
          </a:xfrm>
        </p:grpSpPr>
        <p:sp>
          <p:nvSpPr>
            <p:cNvPr id="85" name="Retângulo 84">
              <a:extLst>
                <a:ext uri="{FF2B5EF4-FFF2-40B4-BE49-F238E27FC236}">
                  <a16:creationId xmlns:a16="http://schemas.microsoft.com/office/drawing/2014/main" id="{3A8F2678-ACE7-4202-889E-18B83B0599CD}"/>
                </a:ext>
              </a:extLst>
            </p:cNvPr>
            <p:cNvSpPr/>
            <p:nvPr/>
          </p:nvSpPr>
          <p:spPr>
            <a:xfrm>
              <a:off x="7523834" y="1740060"/>
              <a:ext cx="1584000" cy="46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10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6" name="Retângulo 85">
              <a:extLst>
                <a:ext uri="{FF2B5EF4-FFF2-40B4-BE49-F238E27FC236}">
                  <a16:creationId xmlns:a16="http://schemas.microsoft.com/office/drawing/2014/main" id="{5F32FAA4-DBEF-4196-9537-9202F098C685}"/>
                </a:ext>
              </a:extLst>
            </p:cNvPr>
            <p:cNvSpPr/>
            <p:nvPr/>
          </p:nvSpPr>
          <p:spPr>
            <a:xfrm>
              <a:off x="7523833" y="1733275"/>
              <a:ext cx="1463862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pt-BR" sz="1200" b="1" dirty="0"/>
                <a:t>Rotativo do Cartão</a:t>
              </a:r>
            </a:p>
            <a:p>
              <a:r>
                <a:rPr lang="pt-BR" sz="1200" b="1" dirty="0">
                  <a:solidFill>
                    <a:srgbClr val="FF0000"/>
                  </a:solidFill>
                </a:rPr>
                <a:t>(-2% x set/17)</a:t>
              </a:r>
            </a:p>
          </p:txBody>
        </p:sp>
      </p:grpSp>
      <p:grpSp>
        <p:nvGrpSpPr>
          <p:cNvPr id="87" name="Agrupar 86">
            <a:extLst>
              <a:ext uri="{FF2B5EF4-FFF2-40B4-BE49-F238E27FC236}">
                <a16:creationId xmlns:a16="http://schemas.microsoft.com/office/drawing/2014/main" id="{B12925E4-28B7-40AC-A6E2-1A0FE33EC2D0}"/>
              </a:ext>
            </a:extLst>
          </p:cNvPr>
          <p:cNvGrpSpPr/>
          <p:nvPr/>
        </p:nvGrpSpPr>
        <p:grpSpPr>
          <a:xfrm>
            <a:off x="10123231" y="3506800"/>
            <a:ext cx="1675458" cy="468000"/>
            <a:chOff x="7523834" y="2559978"/>
            <a:chExt cx="1675458" cy="648000"/>
          </a:xfrm>
        </p:grpSpPr>
        <p:sp>
          <p:nvSpPr>
            <p:cNvPr id="88" name="Retângulo 87">
              <a:extLst>
                <a:ext uri="{FF2B5EF4-FFF2-40B4-BE49-F238E27FC236}">
                  <a16:creationId xmlns:a16="http://schemas.microsoft.com/office/drawing/2014/main" id="{50C53D73-93FC-472A-ADBB-32384CF4B76E}"/>
                </a:ext>
              </a:extLst>
            </p:cNvPr>
            <p:cNvSpPr/>
            <p:nvPr/>
          </p:nvSpPr>
          <p:spPr>
            <a:xfrm>
              <a:off x="7528865" y="2559978"/>
              <a:ext cx="1584000" cy="64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0904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9" name="Retângulo 88">
              <a:extLst>
                <a:ext uri="{FF2B5EF4-FFF2-40B4-BE49-F238E27FC236}">
                  <a16:creationId xmlns:a16="http://schemas.microsoft.com/office/drawing/2014/main" id="{3E0990F0-60A8-4D31-B860-32621FD349E5}"/>
                </a:ext>
              </a:extLst>
            </p:cNvPr>
            <p:cNvSpPr/>
            <p:nvPr/>
          </p:nvSpPr>
          <p:spPr>
            <a:xfrm>
              <a:off x="7523834" y="2560687"/>
              <a:ext cx="1675458" cy="6392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200" b="1" dirty="0"/>
                <a:t>Cheque Especial</a:t>
              </a:r>
            </a:p>
            <a:p>
              <a:r>
                <a:rPr lang="pt-BR" sz="1200" b="1" dirty="0">
                  <a:solidFill>
                    <a:srgbClr val="FF0000"/>
                  </a:solidFill>
                </a:rPr>
                <a:t>(-27% x set/17)</a:t>
              </a:r>
            </a:p>
          </p:txBody>
        </p:sp>
      </p:grpSp>
      <p:grpSp>
        <p:nvGrpSpPr>
          <p:cNvPr id="90" name="Agrupar 89">
            <a:extLst>
              <a:ext uri="{FF2B5EF4-FFF2-40B4-BE49-F238E27FC236}">
                <a16:creationId xmlns:a16="http://schemas.microsoft.com/office/drawing/2014/main" id="{675E7426-93D2-4847-AE85-7F9B6C87717A}"/>
              </a:ext>
            </a:extLst>
          </p:cNvPr>
          <p:cNvGrpSpPr/>
          <p:nvPr/>
        </p:nvGrpSpPr>
        <p:grpSpPr>
          <a:xfrm>
            <a:off x="10123231" y="2978833"/>
            <a:ext cx="1596417" cy="468000"/>
            <a:chOff x="7523833" y="3572269"/>
            <a:chExt cx="1596417" cy="622968"/>
          </a:xfrm>
        </p:grpSpPr>
        <p:sp>
          <p:nvSpPr>
            <p:cNvPr id="91" name="Retângulo 90">
              <a:extLst>
                <a:ext uri="{FF2B5EF4-FFF2-40B4-BE49-F238E27FC236}">
                  <a16:creationId xmlns:a16="http://schemas.microsoft.com/office/drawing/2014/main" id="{9A4F809F-B8E5-4AA7-A693-373140E0AC44}"/>
                </a:ext>
              </a:extLst>
            </p:cNvPr>
            <p:cNvSpPr/>
            <p:nvPr/>
          </p:nvSpPr>
          <p:spPr>
            <a:xfrm>
              <a:off x="7523834" y="3583237"/>
              <a:ext cx="1584000" cy="61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2" name="Retângulo 91">
              <a:extLst>
                <a:ext uri="{FF2B5EF4-FFF2-40B4-BE49-F238E27FC236}">
                  <a16:creationId xmlns:a16="http://schemas.microsoft.com/office/drawing/2014/main" id="{88E51FF9-21BD-4E31-A2F3-378698C950D6}"/>
                </a:ext>
              </a:extLst>
            </p:cNvPr>
            <p:cNvSpPr/>
            <p:nvPr/>
          </p:nvSpPr>
          <p:spPr>
            <a:xfrm>
              <a:off x="7523833" y="3572269"/>
              <a:ext cx="1596417" cy="6145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sz="1200" b="1" dirty="0"/>
                <a:t>Parcelado do cartão</a:t>
              </a:r>
            </a:p>
            <a:p>
              <a:r>
                <a:rPr lang="pt-BR" sz="1200" b="1" dirty="0">
                  <a:solidFill>
                    <a:srgbClr val="5B9BD5"/>
                  </a:solidFill>
                </a:rPr>
                <a:t>(+ 7% x set/17)</a:t>
              </a:r>
            </a:p>
          </p:txBody>
        </p:sp>
      </p:grpSp>
      <p:grpSp>
        <p:nvGrpSpPr>
          <p:cNvPr id="93" name="Agrupar 92">
            <a:extLst>
              <a:ext uri="{FF2B5EF4-FFF2-40B4-BE49-F238E27FC236}">
                <a16:creationId xmlns:a16="http://schemas.microsoft.com/office/drawing/2014/main" id="{93818580-88F9-4092-B20E-B87EDE1D70C5}"/>
              </a:ext>
            </a:extLst>
          </p:cNvPr>
          <p:cNvGrpSpPr/>
          <p:nvPr/>
        </p:nvGrpSpPr>
        <p:grpSpPr>
          <a:xfrm>
            <a:off x="10123231" y="5002058"/>
            <a:ext cx="1584001" cy="471089"/>
            <a:chOff x="7523833" y="4993934"/>
            <a:chExt cx="1584001" cy="652278"/>
          </a:xfrm>
        </p:grpSpPr>
        <p:sp>
          <p:nvSpPr>
            <p:cNvPr id="94" name="Retângulo 93">
              <a:extLst>
                <a:ext uri="{FF2B5EF4-FFF2-40B4-BE49-F238E27FC236}">
                  <a16:creationId xmlns:a16="http://schemas.microsoft.com/office/drawing/2014/main" id="{6E6F4A43-2C4A-4221-BC2D-B12BD361A815}"/>
                </a:ext>
              </a:extLst>
            </p:cNvPr>
            <p:cNvSpPr/>
            <p:nvPr/>
          </p:nvSpPr>
          <p:spPr>
            <a:xfrm>
              <a:off x="7523834" y="4993934"/>
              <a:ext cx="1584000" cy="64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5B9BD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sp>
          <p:nvSpPr>
            <p:cNvPr id="95" name="Retângulo 94">
              <a:extLst>
                <a:ext uri="{FF2B5EF4-FFF2-40B4-BE49-F238E27FC236}">
                  <a16:creationId xmlns:a16="http://schemas.microsoft.com/office/drawing/2014/main" id="{63406C36-FD3A-4EC7-984D-1C047AF44935}"/>
                </a:ext>
              </a:extLst>
            </p:cNvPr>
            <p:cNvSpPr/>
            <p:nvPr/>
          </p:nvSpPr>
          <p:spPr>
            <a:xfrm>
              <a:off x="7523833" y="5006983"/>
              <a:ext cx="1583999" cy="6392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sz="1200" b="1" dirty="0"/>
                <a:t>Consignado INSS</a:t>
              </a:r>
            </a:p>
            <a:p>
              <a:r>
                <a:rPr lang="pt-BR" sz="1200" b="1" dirty="0">
                  <a:solidFill>
                    <a:srgbClr val="FF0000"/>
                  </a:solidFill>
                </a:rPr>
                <a:t>(-14% x set/17)</a:t>
              </a:r>
            </a:p>
          </p:txBody>
        </p:sp>
      </p:grpSp>
      <p:grpSp>
        <p:nvGrpSpPr>
          <p:cNvPr id="96" name="Agrupar 95">
            <a:extLst>
              <a:ext uri="{FF2B5EF4-FFF2-40B4-BE49-F238E27FC236}">
                <a16:creationId xmlns:a16="http://schemas.microsoft.com/office/drawing/2014/main" id="{07792B7E-29E1-4EA7-A75F-5E4959E48C21}"/>
              </a:ext>
            </a:extLst>
          </p:cNvPr>
          <p:cNvGrpSpPr/>
          <p:nvPr/>
        </p:nvGrpSpPr>
        <p:grpSpPr>
          <a:xfrm>
            <a:off x="10123231" y="4023342"/>
            <a:ext cx="1678665" cy="468000"/>
            <a:chOff x="7523833" y="4204633"/>
            <a:chExt cx="1678665" cy="644870"/>
          </a:xfrm>
        </p:grpSpPr>
        <p:sp>
          <p:nvSpPr>
            <p:cNvPr id="97" name="Retângulo 96">
              <a:extLst>
                <a:ext uri="{FF2B5EF4-FFF2-40B4-BE49-F238E27FC236}">
                  <a16:creationId xmlns:a16="http://schemas.microsoft.com/office/drawing/2014/main" id="{276A85D6-B42B-4026-80B6-91DC434D9A7D}"/>
                </a:ext>
              </a:extLst>
            </p:cNvPr>
            <p:cNvSpPr/>
            <p:nvPr/>
          </p:nvSpPr>
          <p:spPr>
            <a:xfrm>
              <a:off x="7523834" y="4237503"/>
              <a:ext cx="1584000" cy="61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8" name="Retângulo 97">
              <a:extLst>
                <a:ext uri="{FF2B5EF4-FFF2-40B4-BE49-F238E27FC236}">
                  <a16:creationId xmlns:a16="http://schemas.microsoft.com/office/drawing/2014/main" id="{E2148EF8-9667-454E-8B19-76209DC50E68}"/>
                </a:ext>
              </a:extLst>
            </p:cNvPr>
            <p:cNvSpPr/>
            <p:nvPr/>
          </p:nvSpPr>
          <p:spPr>
            <a:xfrm>
              <a:off x="7523833" y="4204633"/>
              <a:ext cx="1678665" cy="6361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sz="1200" b="1" dirty="0"/>
                <a:t>Créd. Não Consignado</a:t>
              </a:r>
            </a:p>
            <a:p>
              <a:r>
                <a:rPr lang="pt-BR" sz="1200" b="1" dirty="0">
                  <a:solidFill>
                    <a:srgbClr val="FF0000"/>
                  </a:solidFill>
                </a:rPr>
                <a:t>(-14% x set/17)</a:t>
              </a:r>
            </a:p>
          </p:txBody>
        </p:sp>
      </p:grpSp>
      <p:sp>
        <p:nvSpPr>
          <p:cNvPr id="99" name="Retângulo 98">
            <a:extLst>
              <a:ext uri="{FF2B5EF4-FFF2-40B4-BE49-F238E27FC236}">
                <a16:creationId xmlns:a16="http://schemas.microsoft.com/office/drawing/2014/main" id="{BA007E06-109F-44D7-ACB3-803F86435D14}"/>
              </a:ext>
            </a:extLst>
          </p:cNvPr>
          <p:cNvSpPr/>
          <p:nvPr/>
        </p:nvSpPr>
        <p:spPr>
          <a:xfrm>
            <a:off x="9077868" y="1722046"/>
            <a:ext cx="17939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Jan/2019:</a:t>
            </a:r>
          </a:p>
        </p:txBody>
      </p:sp>
      <p:sp>
        <p:nvSpPr>
          <p:cNvPr id="100" name="Retângulo 99">
            <a:extLst>
              <a:ext uri="{FF2B5EF4-FFF2-40B4-BE49-F238E27FC236}">
                <a16:creationId xmlns:a16="http://schemas.microsoft.com/office/drawing/2014/main" id="{1077BC23-4E5D-4419-85C2-E5977C5D8714}"/>
              </a:ext>
            </a:extLst>
          </p:cNvPr>
          <p:cNvSpPr/>
          <p:nvPr/>
        </p:nvSpPr>
        <p:spPr>
          <a:xfrm>
            <a:off x="371351" y="1722046"/>
            <a:ext cx="17939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/>
              <a:t>Set/2017:</a:t>
            </a:r>
          </a:p>
        </p:txBody>
      </p:sp>
      <p:sp>
        <p:nvSpPr>
          <p:cNvPr id="101" name="Retângulo 100">
            <a:extLst>
              <a:ext uri="{FF2B5EF4-FFF2-40B4-BE49-F238E27FC236}">
                <a16:creationId xmlns:a16="http://schemas.microsoft.com/office/drawing/2014/main" id="{84C94821-993A-4AA8-A334-5B52F22E038A}"/>
              </a:ext>
            </a:extLst>
          </p:cNvPr>
          <p:cNvSpPr/>
          <p:nvPr/>
        </p:nvSpPr>
        <p:spPr>
          <a:xfrm>
            <a:off x="276774" y="2244648"/>
            <a:ext cx="10695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12,9% a.m.</a:t>
            </a:r>
          </a:p>
        </p:txBody>
      </p:sp>
      <p:sp>
        <p:nvSpPr>
          <p:cNvPr id="102" name="Retângulo 101">
            <a:extLst>
              <a:ext uri="{FF2B5EF4-FFF2-40B4-BE49-F238E27FC236}">
                <a16:creationId xmlns:a16="http://schemas.microsoft.com/office/drawing/2014/main" id="{5FE77856-BC55-4437-8A68-A828BE83B835}"/>
              </a:ext>
            </a:extLst>
          </p:cNvPr>
          <p:cNvSpPr/>
          <p:nvPr/>
        </p:nvSpPr>
        <p:spPr>
          <a:xfrm>
            <a:off x="276774" y="2536090"/>
            <a:ext cx="10695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11,7% a.m.</a:t>
            </a:r>
          </a:p>
        </p:txBody>
      </p:sp>
      <p:sp>
        <p:nvSpPr>
          <p:cNvPr id="103" name="Retângulo 102">
            <a:extLst>
              <a:ext uri="{FF2B5EF4-FFF2-40B4-BE49-F238E27FC236}">
                <a16:creationId xmlns:a16="http://schemas.microsoft.com/office/drawing/2014/main" id="{E61051FD-442C-4745-841B-4E0B1CE5B25C}"/>
              </a:ext>
            </a:extLst>
          </p:cNvPr>
          <p:cNvSpPr/>
          <p:nvPr/>
        </p:nvSpPr>
        <p:spPr>
          <a:xfrm>
            <a:off x="371351" y="3332011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8,5% a.m.</a:t>
            </a:r>
          </a:p>
        </p:txBody>
      </p:sp>
      <p:sp>
        <p:nvSpPr>
          <p:cNvPr id="104" name="Retângulo 103">
            <a:extLst>
              <a:ext uri="{FF2B5EF4-FFF2-40B4-BE49-F238E27FC236}">
                <a16:creationId xmlns:a16="http://schemas.microsoft.com/office/drawing/2014/main" id="{D749E63A-1423-476B-AF0D-A3D03CF0B3D4}"/>
              </a:ext>
            </a:extLst>
          </p:cNvPr>
          <p:cNvSpPr/>
          <p:nvPr/>
        </p:nvSpPr>
        <p:spPr>
          <a:xfrm>
            <a:off x="371351" y="3737868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7,1% a.m.</a:t>
            </a:r>
          </a:p>
        </p:txBody>
      </p:sp>
      <p:sp>
        <p:nvSpPr>
          <p:cNvPr id="105" name="Retângulo 104">
            <a:extLst>
              <a:ext uri="{FF2B5EF4-FFF2-40B4-BE49-F238E27FC236}">
                <a16:creationId xmlns:a16="http://schemas.microsoft.com/office/drawing/2014/main" id="{8D1F7E79-5ED2-4DD9-BB03-145FAC070B1E}"/>
              </a:ext>
            </a:extLst>
          </p:cNvPr>
          <p:cNvSpPr/>
          <p:nvPr/>
        </p:nvSpPr>
        <p:spPr>
          <a:xfrm>
            <a:off x="276774" y="4911409"/>
            <a:ext cx="10695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2,04% a.m.</a:t>
            </a:r>
          </a:p>
        </p:txBody>
      </p:sp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9854418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Consignado: menor taxa do mercado para clientes PF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DA1B8776-10D3-4DAA-B658-DE4C09856983}"/>
              </a:ext>
            </a:extLst>
          </p:cNvPr>
          <p:cNvSpPr/>
          <p:nvPr/>
        </p:nvSpPr>
        <p:spPr>
          <a:xfrm>
            <a:off x="9059189" y="2384401"/>
            <a:ext cx="10695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12,6% a.m.</a:t>
            </a:r>
            <a:endParaRPr lang="pt-BR" sz="1400" dirty="0"/>
          </a:p>
        </p:txBody>
      </p:sp>
      <p:sp>
        <p:nvSpPr>
          <p:cNvPr id="107" name="Retângulo 106">
            <a:extLst>
              <a:ext uri="{FF2B5EF4-FFF2-40B4-BE49-F238E27FC236}">
                <a16:creationId xmlns:a16="http://schemas.microsoft.com/office/drawing/2014/main" id="{4E16CE40-F90D-4D9E-8373-BBE04767FA9E}"/>
              </a:ext>
            </a:extLst>
          </p:cNvPr>
          <p:cNvSpPr/>
          <p:nvPr/>
        </p:nvSpPr>
        <p:spPr>
          <a:xfrm>
            <a:off x="9059189" y="3515282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8,5% a.m.</a:t>
            </a:r>
            <a:endParaRPr lang="pt-BR" sz="1400" dirty="0"/>
          </a:p>
        </p:txBody>
      </p:sp>
      <p:sp>
        <p:nvSpPr>
          <p:cNvPr id="108" name="Retângulo 107">
            <a:extLst>
              <a:ext uri="{FF2B5EF4-FFF2-40B4-BE49-F238E27FC236}">
                <a16:creationId xmlns:a16="http://schemas.microsoft.com/office/drawing/2014/main" id="{DDCD3A1E-A0C5-4454-9E62-290DA787D5B9}"/>
              </a:ext>
            </a:extLst>
          </p:cNvPr>
          <p:cNvSpPr/>
          <p:nvPr/>
        </p:nvSpPr>
        <p:spPr>
          <a:xfrm>
            <a:off x="9059189" y="3143201"/>
            <a:ext cx="9749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9,1% a.m.</a:t>
            </a:r>
            <a:endParaRPr lang="pt-BR" sz="1400" dirty="0"/>
          </a:p>
        </p:txBody>
      </p:sp>
      <p:sp>
        <p:nvSpPr>
          <p:cNvPr id="109" name="Retângulo 108">
            <a:extLst>
              <a:ext uri="{FF2B5EF4-FFF2-40B4-BE49-F238E27FC236}">
                <a16:creationId xmlns:a16="http://schemas.microsoft.com/office/drawing/2014/main" id="{040452B5-1A47-43A5-9346-0B6D34C5C2D2}"/>
              </a:ext>
            </a:extLst>
          </p:cNvPr>
          <p:cNvSpPr/>
          <p:nvPr/>
        </p:nvSpPr>
        <p:spPr>
          <a:xfrm>
            <a:off x="9059189" y="4000438"/>
            <a:ext cx="8210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6,1 a.m.</a:t>
            </a:r>
            <a:endParaRPr lang="pt-BR" sz="1400" dirty="0"/>
          </a:p>
        </p:txBody>
      </p:sp>
      <p:sp>
        <p:nvSpPr>
          <p:cNvPr id="110" name="Retângulo 109">
            <a:extLst>
              <a:ext uri="{FF2B5EF4-FFF2-40B4-BE49-F238E27FC236}">
                <a16:creationId xmlns:a16="http://schemas.microsoft.com/office/drawing/2014/main" id="{CFE91D41-7430-4D29-8EC2-D5B753FD0F82}"/>
              </a:ext>
            </a:extLst>
          </p:cNvPr>
          <p:cNvSpPr/>
          <p:nvPr/>
        </p:nvSpPr>
        <p:spPr>
          <a:xfrm>
            <a:off x="9059189" y="5065298"/>
            <a:ext cx="9156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/>
              <a:t>1,76 a.m.</a:t>
            </a:r>
            <a:endParaRPr lang="pt-BR" sz="1400" dirty="0"/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924651A-4CFE-4C24-9B0C-664F6BAF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2</a:t>
            </a:fld>
            <a:endParaRPr lang="en-US" dirty="0"/>
          </a:p>
        </p:txBody>
      </p:sp>
      <p:sp>
        <p:nvSpPr>
          <p:cNvPr id="34" name="Retângulo 33">
            <a:extLst>
              <a:ext uri="{FF2B5EF4-FFF2-40B4-BE49-F238E27FC236}">
                <a16:creationId xmlns:a16="http://schemas.microsoft.com/office/drawing/2014/main" id="{44D2BF8B-D5A6-4476-BB28-9ABADF725279}"/>
              </a:ext>
            </a:extLst>
          </p:cNvPr>
          <p:cNvSpPr/>
          <p:nvPr/>
        </p:nvSpPr>
        <p:spPr>
          <a:xfrm>
            <a:off x="457201" y="1148723"/>
            <a:ext cx="101625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Taxas médias ofertadas aos clientes no Consignado INSS são as menores de todos os tempos</a:t>
            </a:r>
          </a:p>
        </p:txBody>
      </p:sp>
    </p:spTree>
    <p:extLst>
      <p:ext uri="{BB962C8B-B14F-4D97-AF65-F5344CB8AC3E}">
        <p14:creationId xmlns:p14="http://schemas.microsoft.com/office/powerpoint/2010/main" val="878969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60A1C891-596A-4CFD-AC24-E5A975536848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3" name="Imagem 12">
              <a:extLst>
                <a:ext uri="{FF2B5EF4-FFF2-40B4-BE49-F238E27FC236}">
                  <a16:creationId xmlns:a16="http://schemas.microsoft.com/office/drawing/2014/main" id="{8500B419-2BD9-4565-911E-DE69AA3AF5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20" name="Picture 2" descr="Resultado de imagem para febraban">
              <a:extLst>
                <a:ext uri="{FF2B5EF4-FFF2-40B4-BE49-F238E27FC236}">
                  <a16:creationId xmlns:a16="http://schemas.microsoft.com/office/drawing/2014/main" id="{9CCD6E12-AE98-4AC5-8671-CCD7EA5BA2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Conector reto 20">
              <a:extLst>
                <a:ext uri="{FF2B5EF4-FFF2-40B4-BE49-F238E27FC236}">
                  <a16:creationId xmlns:a16="http://schemas.microsoft.com/office/drawing/2014/main" id="{2DDDAA0B-F91B-46EF-9B86-E1817712B590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10162546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Teto não impede a concorrência entre os bancos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4C624047-4C80-4EB0-A1E7-A719DAE3D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2485293"/>
              </p:ext>
            </p:extLst>
          </p:nvPr>
        </p:nvGraphicFramePr>
        <p:xfrm>
          <a:off x="457199" y="2002971"/>
          <a:ext cx="10595723" cy="3846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6" name="Retângulo 15">
            <a:extLst>
              <a:ext uri="{FF2B5EF4-FFF2-40B4-BE49-F238E27FC236}">
                <a16:creationId xmlns:a16="http://schemas.microsoft.com/office/drawing/2014/main" id="{01040EEB-A57A-4574-BF6D-97F8ACD9430D}"/>
              </a:ext>
            </a:extLst>
          </p:cNvPr>
          <p:cNvSpPr/>
          <p:nvPr/>
        </p:nvSpPr>
        <p:spPr>
          <a:xfrm>
            <a:off x="457201" y="6060530"/>
            <a:ext cx="6207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Fonte</a:t>
            </a:r>
            <a:r>
              <a:rPr lang="pt-BR" dirty="0"/>
              <a:t>: Banco Central do Brasil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C8705A9D-B9B4-40FF-90A3-37EF5AF3CDFA}"/>
              </a:ext>
            </a:extLst>
          </p:cNvPr>
          <p:cNvSpPr/>
          <p:nvPr/>
        </p:nvSpPr>
        <p:spPr>
          <a:xfrm>
            <a:off x="9495416" y="3359762"/>
            <a:ext cx="1611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b="1" dirty="0"/>
              <a:t>Teto INSS: 2,08%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BB46808-AEAA-499C-86A3-FB2703241BF3}"/>
              </a:ext>
            </a:extLst>
          </p:cNvPr>
          <p:cNvSpPr txBox="1"/>
          <p:nvPr/>
        </p:nvSpPr>
        <p:spPr>
          <a:xfrm>
            <a:off x="8520731" y="5714272"/>
            <a:ext cx="614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6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76F04DA5-9646-48F4-B607-7F7552D08B4D}"/>
              </a:ext>
            </a:extLst>
          </p:cNvPr>
          <p:cNvSpPr/>
          <p:nvPr/>
        </p:nvSpPr>
        <p:spPr>
          <a:xfrm>
            <a:off x="9718082" y="4193291"/>
            <a:ext cx="11660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1200" b="1" dirty="0"/>
              <a:t>Taxa média</a:t>
            </a:r>
          </a:p>
          <a:p>
            <a:pPr algn="r"/>
            <a:r>
              <a:rPr lang="pt-BR" sz="1200" b="1" dirty="0"/>
              <a:t> 1,76%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3EF9D83-EB8B-498A-BDCC-4AFBFCED8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3</a:t>
            </a:fld>
            <a:endParaRPr lang="en-US" dirty="0"/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D0E70D99-0B63-4828-A03D-C03F2D4A5840}"/>
              </a:ext>
            </a:extLst>
          </p:cNvPr>
          <p:cNvSpPr/>
          <p:nvPr/>
        </p:nvSpPr>
        <p:spPr>
          <a:xfrm>
            <a:off x="457199" y="1083108"/>
            <a:ext cx="10162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Taxas médias ofertadas aos clientes no Consignado INSS são as menores de todos os tempos</a:t>
            </a:r>
          </a:p>
        </p:txBody>
      </p:sp>
    </p:spTree>
    <p:extLst>
      <p:ext uri="{BB962C8B-B14F-4D97-AF65-F5344CB8AC3E}">
        <p14:creationId xmlns:p14="http://schemas.microsoft.com/office/powerpoint/2010/main" val="403815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98D625AC-15A5-430B-9911-A3CF1BEF0BF7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874870DC-0E20-404F-909B-490F68B55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8" name="Picture 2" descr="Resultado de imagem para febraban">
              <a:extLst>
                <a:ext uri="{FF2B5EF4-FFF2-40B4-BE49-F238E27FC236}">
                  <a16:creationId xmlns:a16="http://schemas.microsoft.com/office/drawing/2014/main" id="{9828937F-15D4-4265-AB00-359C98DBCC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Conector reto 18">
              <a:extLst>
                <a:ext uri="{FF2B5EF4-FFF2-40B4-BE49-F238E27FC236}">
                  <a16:creationId xmlns:a16="http://schemas.microsoft.com/office/drawing/2014/main" id="{4FC00C2C-0C76-48BF-BA97-E5DE5BEDA4FA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199" y="274638"/>
            <a:ext cx="10487465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Teto não impede a concorrência entre os bancos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1040EEB-A57A-4574-BF6D-97F8ACD9430D}"/>
              </a:ext>
            </a:extLst>
          </p:cNvPr>
          <p:cNvSpPr/>
          <p:nvPr/>
        </p:nvSpPr>
        <p:spPr>
          <a:xfrm>
            <a:off x="457201" y="6060530"/>
            <a:ext cx="6207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Fonte</a:t>
            </a:r>
            <a:r>
              <a:rPr lang="pt-BR" dirty="0"/>
              <a:t>: Banco Central do Brasil</a:t>
            </a:r>
          </a:p>
        </p:txBody>
      </p:sp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5947B475-6624-4372-B2FD-66A963535C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317486"/>
              </p:ext>
            </p:extLst>
          </p:nvPr>
        </p:nvGraphicFramePr>
        <p:xfrm>
          <a:off x="331362" y="2051327"/>
          <a:ext cx="10739137" cy="4026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E40F3048-612F-4368-A611-C8DCE45A3E91}"/>
              </a:ext>
            </a:extLst>
          </p:cNvPr>
          <p:cNvCxnSpPr/>
          <p:nvPr/>
        </p:nvCxnSpPr>
        <p:spPr>
          <a:xfrm>
            <a:off x="808187" y="3014854"/>
            <a:ext cx="4680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tângulo 19">
            <a:extLst>
              <a:ext uri="{FF2B5EF4-FFF2-40B4-BE49-F238E27FC236}">
                <a16:creationId xmlns:a16="http://schemas.microsoft.com/office/drawing/2014/main" id="{BE4871F1-5CB6-4100-B9BF-BE2CA28AB4CC}"/>
              </a:ext>
            </a:extLst>
          </p:cNvPr>
          <p:cNvSpPr/>
          <p:nvPr/>
        </p:nvSpPr>
        <p:spPr>
          <a:xfrm>
            <a:off x="808187" y="2698376"/>
            <a:ext cx="46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b="1" dirty="0"/>
              <a:t>2018: R$ 65 bilhões</a:t>
            </a:r>
            <a:endParaRPr lang="pt-BR" sz="1600" dirty="0"/>
          </a:p>
        </p:txBody>
      </p:sp>
      <p:cxnSp>
        <p:nvCxnSpPr>
          <p:cNvPr id="21" name="Conector reto 20">
            <a:extLst>
              <a:ext uri="{FF2B5EF4-FFF2-40B4-BE49-F238E27FC236}">
                <a16:creationId xmlns:a16="http://schemas.microsoft.com/office/drawing/2014/main" id="{D8D08E48-A3DE-421B-96F2-B250798873AE}"/>
              </a:ext>
            </a:extLst>
          </p:cNvPr>
          <p:cNvCxnSpPr/>
          <p:nvPr/>
        </p:nvCxnSpPr>
        <p:spPr>
          <a:xfrm>
            <a:off x="5988000" y="2833942"/>
            <a:ext cx="4680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ângulo 21">
            <a:extLst>
              <a:ext uri="{FF2B5EF4-FFF2-40B4-BE49-F238E27FC236}">
                <a16:creationId xmlns:a16="http://schemas.microsoft.com/office/drawing/2014/main" id="{445D6E06-F091-4C20-9455-92EE715EC992}"/>
              </a:ext>
            </a:extLst>
          </p:cNvPr>
          <p:cNvSpPr/>
          <p:nvPr/>
        </p:nvSpPr>
        <p:spPr>
          <a:xfrm>
            <a:off x="6238927" y="2397769"/>
            <a:ext cx="47057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b="1" dirty="0"/>
              <a:t>2019: R$ 78 bilhões (+19%)</a:t>
            </a:r>
            <a:endParaRPr lang="pt-BR" sz="1600" dirty="0"/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59C361D8-D888-4633-A676-279B20497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4</a:t>
            </a:fld>
            <a:endParaRPr lang="en-US" dirty="0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8F050266-9F4D-4B85-AC4F-0036FDE1BA28}"/>
              </a:ext>
            </a:extLst>
          </p:cNvPr>
          <p:cNvSpPr/>
          <p:nvPr/>
        </p:nvSpPr>
        <p:spPr>
          <a:xfrm>
            <a:off x="457199" y="1083108"/>
            <a:ext cx="101625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Taxas médias ofertadas aos clientes no Consignado INSS são as menores de todos os tempos</a:t>
            </a:r>
          </a:p>
        </p:txBody>
      </p:sp>
    </p:spTree>
    <p:extLst>
      <p:ext uri="{BB962C8B-B14F-4D97-AF65-F5344CB8AC3E}">
        <p14:creationId xmlns:p14="http://schemas.microsoft.com/office/powerpoint/2010/main" val="1608008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Agrupar 21">
            <a:extLst>
              <a:ext uri="{FF2B5EF4-FFF2-40B4-BE49-F238E27FC236}">
                <a16:creationId xmlns:a16="http://schemas.microsoft.com/office/drawing/2014/main" id="{8BBDD094-D42E-437A-8F6C-D945CFBFC5F2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99404097-6F36-4E6A-B461-C0B423824B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24" name="Picture 2" descr="Resultado de imagem para febraban">
              <a:extLst>
                <a:ext uri="{FF2B5EF4-FFF2-40B4-BE49-F238E27FC236}">
                  <a16:creationId xmlns:a16="http://schemas.microsoft.com/office/drawing/2014/main" id="{9E4956C9-1BDA-4E27-BFBE-90C837BDB3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5" name="Conector reto 24">
              <a:extLst>
                <a:ext uri="{FF2B5EF4-FFF2-40B4-BE49-F238E27FC236}">
                  <a16:creationId xmlns:a16="http://schemas.microsoft.com/office/drawing/2014/main" id="{FF96F2C6-03D1-4EB6-A390-FF8ECC39D042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9854418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Risco do público de maior idade e invalidez</a:t>
            </a:r>
          </a:p>
        </p:txBody>
      </p:sp>
      <p:graphicFrame>
        <p:nvGraphicFramePr>
          <p:cNvPr id="29" name="Tabela 28">
            <a:extLst>
              <a:ext uri="{FF2B5EF4-FFF2-40B4-BE49-F238E27FC236}">
                <a16:creationId xmlns:a16="http://schemas.microsoft.com/office/drawing/2014/main" id="{F0162A28-4CAD-4915-87C9-2ACC92030D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231018"/>
              </p:ext>
            </p:extLst>
          </p:nvPr>
        </p:nvGraphicFramePr>
        <p:xfrm>
          <a:off x="597880" y="2852036"/>
          <a:ext cx="10347089" cy="2074896"/>
        </p:xfrm>
        <a:graphic>
          <a:graphicData uri="http://schemas.openxmlformats.org/drawingml/2006/table">
            <a:tbl>
              <a:tblPr/>
              <a:tblGrid>
                <a:gridCol w="1921253">
                  <a:extLst>
                    <a:ext uri="{9D8B030D-6E8A-4147-A177-3AD203B41FA5}">
                      <a16:colId xmlns:a16="http://schemas.microsoft.com/office/drawing/2014/main" val="1958873386"/>
                    </a:ext>
                  </a:extLst>
                </a:gridCol>
                <a:gridCol w="1514207">
                  <a:extLst>
                    <a:ext uri="{9D8B030D-6E8A-4147-A177-3AD203B41FA5}">
                      <a16:colId xmlns:a16="http://schemas.microsoft.com/office/drawing/2014/main" val="1671554221"/>
                    </a:ext>
                  </a:extLst>
                </a:gridCol>
                <a:gridCol w="1294405">
                  <a:extLst>
                    <a:ext uri="{9D8B030D-6E8A-4147-A177-3AD203B41FA5}">
                      <a16:colId xmlns:a16="http://schemas.microsoft.com/office/drawing/2014/main" val="2293504376"/>
                    </a:ext>
                  </a:extLst>
                </a:gridCol>
                <a:gridCol w="1514207">
                  <a:extLst>
                    <a:ext uri="{9D8B030D-6E8A-4147-A177-3AD203B41FA5}">
                      <a16:colId xmlns:a16="http://schemas.microsoft.com/office/drawing/2014/main" val="2402650835"/>
                    </a:ext>
                  </a:extLst>
                </a:gridCol>
                <a:gridCol w="1294405">
                  <a:extLst>
                    <a:ext uri="{9D8B030D-6E8A-4147-A177-3AD203B41FA5}">
                      <a16:colId xmlns:a16="http://schemas.microsoft.com/office/drawing/2014/main" val="3762213698"/>
                    </a:ext>
                  </a:extLst>
                </a:gridCol>
                <a:gridCol w="1514207">
                  <a:extLst>
                    <a:ext uri="{9D8B030D-6E8A-4147-A177-3AD203B41FA5}">
                      <a16:colId xmlns:a16="http://schemas.microsoft.com/office/drawing/2014/main" val="2861184502"/>
                    </a:ext>
                  </a:extLst>
                </a:gridCol>
                <a:gridCol w="1294405">
                  <a:extLst>
                    <a:ext uri="{9D8B030D-6E8A-4147-A177-3AD203B41FA5}">
                      <a16:colId xmlns:a16="http://schemas.microsoft.com/office/drawing/2014/main" val="155432987"/>
                    </a:ext>
                  </a:extLst>
                </a:gridCol>
              </a:tblGrid>
              <a:tr h="259362">
                <a:tc>
                  <a:txBody>
                    <a:bodyPr/>
                    <a:lstStyle/>
                    <a:p>
                      <a:pPr algn="l" fontAlgn="b"/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Demais (~70%)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Invalidez (~30%)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699015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Idade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%Over90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%Óbito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%Over90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%Óbito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%Over90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%Óbito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670454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Até 60 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484630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61 a 65 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975726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66 a 70 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225596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71 a 75 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25564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Maior 75 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014978"/>
                  </a:ext>
                </a:extLst>
              </a:tr>
              <a:tr h="2593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58,9%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0CE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0385826"/>
                  </a:ext>
                </a:extLst>
              </a:tr>
            </a:tbl>
          </a:graphicData>
        </a:graphic>
      </p:graphicFrame>
      <p:sp>
        <p:nvSpPr>
          <p:cNvPr id="32" name="Retângulo 31">
            <a:extLst>
              <a:ext uri="{FF2B5EF4-FFF2-40B4-BE49-F238E27FC236}">
                <a16:creationId xmlns:a16="http://schemas.microsoft.com/office/drawing/2014/main" id="{1C7DDBD7-6075-4015-8078-7458E7A00C31}"/>
              </a:ext>
            </a:extLst>
          </p:cNvPr>
          <p:cNvSpPr/>
          <p:nvPr/>
        </p:nvSpPr>
        <p:spPr>
          <a:xfrm>
            <a:off x="597879" y="5032999"/>
            <a:ext cx="52085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/>
              <a:t>Fonte</a:t>
            </a:r>
            <a:r>
              <a:rPr lang="pt-BR" sz="1600" dirty="0"/>
              <a:t>: Pesquisa junto aos bancos associados</a:t>
            </a:r>
          </a:p>
        </p:txBody>
      </p:sp>
      <p:sp>
        <p:nvSpPr>
          <p:cNvPr id="33" name="Retângulo 32">
            <a:extLst>
              <a:ext uri="{FF2B5EF4-FFF2-40B4-BE49-F238E27FC236}">
                <a16:creationId xmlns:a16="http://schemas.microsoft.com/office/drawing/2014/main" id="{1348BE36-F255-4CC4-A0C4-97F8BCDC2C0C}"/>
              </a:ext>
            </a:extLst>
          </p:cNvPr>
          <p:cNvSpPr/>
          <p:nvPr/>
        </p:nvSpPr>
        <p:spPr>
          <a:xfrm>
            <a:off x="597879" y="2301078"/>
            <a:ext cx="5440682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Inadimplência do INSS por idade e tipo de benefício: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BCDFA02B-70AC-4A26-8149-8DBAC9FD8E5C}"/>
              </a:ext>
            </a:extLst>
          </p:cNvPr>
          <p:cNvSpPr/>
          <p:nvPr/>
        </p:nvSpPr>
        <p:spPr>
          <a:xfrm>
            <a:off x="597879" y="5805755"/>
            <a:ext cx="106562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pt-BR" b="1" u="sng" dirty="0"/>
              <a:t>Não considerados os impactos na inadimplência decorrentes de aumento do prazo do empréstimo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337FADA0-1DD5-4BB4-BC00-F2AAA841341B}"/>
              </a:ext>
            </a:extLst>
          </p:cNvPr>
          <p:cNvSpPr/>
          <p:nvPr/>
        </p:nvSpPr>
        <p:spPr>
          <a:xfrm>
            <a:off x="457199" y="1083108"/>
            <a:ext cx="10796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Risco de falta de oferta de crédito ao  </a:t>
            </a:r>
            <a:r>
              <a:rPr lang="pt-BR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público de maior idade e invalidez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caso estabelecido teto incompatível com as respectivas inadimplências, que se mostram significativamente acima da média em decorrência de óbito e das revisões de aposentadoria </a:t>
            </a:r>
          </a:p>
        </p:txBody>
      </p:sp>
    </p:spTree>
    <p:extLst>
      <p:ext uri="{BB962C8B-B14F-4D97-AF65-F5344CB8AC3E}">
        <p14:creationId xmlns:p14="http://schemas.microsoft.com/office/powerpoint/2010/main" val="2479383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9854418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Custos de </a:t>
            </a:r>
            <a:r>
              <a:rPr lang="pt-BR" sz="2800" b="1" dirty="0" err="1"/>
              <a:t>originação</a:t>
            </a:r>
            <a:r>
              <a:rPr lang="pt-BR" sz="2800" b="1" dirty="0"/>
              <a:t> e manutenção 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B54C97D2-A4E2-4A08-AD15-A45CF6AC38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66669"/>
              </p:ext>
            </p:extLst>
          </p:nvPr>
        </p:nvGraphicFramePr>
        <p:xfrm>
          <a:off x="457198" y="2396137"/>
          <a:ext cx="10595723" cy="1127868"/>
        </p:xfrm>
        <a:graphic>
          <a:graphicData uri="http://schemas.openxmlformats.org/drawingml/2006/table">
            <a:tbl>
              <a:tblPr/>
              <a:tblGrid>
                <a:gridCol w="1650155">
                  <a:extLst>
                    <a:ext uri="{9D8B030D-6E8A-4147-A177-3AD203B41FA5}">
                      <a16:colId xmlns:a16="http://schemas.microsoft.com/office/drawing/2014/main" val="2130466220"/>
                    </a:ext>
                  </a:extLst>
                </a:gridCol>
                <a:gridCol w="1022901">
                  <a:extLst>
                    <a:ext uri="{9D8B030D-6E8A-4147-A177-3AD203B41FA5}">
                      <a16:colId xmlns:a16="http://schemas.microsoft.com/office/drawing/2014/main" val="2259194904"/>
                    </a:ext>
                  </a:extLst>
                </a:gridCol>
                <a:gridCol w="949377">
                  <a:extLst>
                    <a:ext uri="{9D8B030D-6E8A-4147-A177-3AD203B41FA5}">
                      <a16:colId xmlns:a16="http://schemas.microsoft.com/office/drawing/2014/main" val="4088655333"/>
                    </a:ext>
                  </a:extLst>
                </a:gridCol>
                <a:gridCol w="1656129">
                  <a:extLst>
                    <a:ext uri="{9D8B030D-6E8A-4147-A177-3AD203B41FA5}">
                      <a16:colId xmlns:a16="http://schemas.microsoft.com/office/drawing/2014/main" val="290033786"/>
                    </a:ext>
                  </a:extLst>
                </a:gridCol>
                <a:gridCol w="1852804">
                  <a:extLst>
                    <a:ext uri="{9D8B030D-6E8A-4147-A177-3AD203B41FA5}">
                      <a16:colId xmlns:a16="http://schemas.microsoft.com/office/drawing/2014/main" val="572868477"/>
                    </a:ext>
                  </a:extLst>
                </a:gridCol>
                <a:gridCol w="1640503">
                  <a:extLst>
                    <a:ext uri="{9D8B030D-6E8A-4147-A177-3AD203B41FA5}">
                      <a16:colId xmlns:a16="http://schemas.microsoft.com/office/drawing/2014/main" val="4089536809"/>
                    </a:ext>
                  </a:extLst>
                </a:gridCol>
                <a:gridCol w="1003601">
                  <a:extLst>
                    <a:ext uri="{9D8B030D-6E8A-4147-A177-3AD203B41FA5}">
                      <a16:colId xmlns:a16="http://schemas.microsoft.com/office/drawing/2014/main" val="3113624897"/>
                    </a:ext>
                  </a:extLst>
                </a:gridCol>
                <a:gridCol w="820253">
                  <a:extLst>
                    <a:ext uri="{9D8B030D-6E8A-4147-A177-3AD203B41FA5}">
                      <a16:colId xmlns:a16="http://schemas.microsoft.com/office/drawing/2014/main" val="716174666"/>
                    </a:ext>
                  </a:extLst>
                </a:gridCol>
              </a:tblGrid>
              <a:tr h="18909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Faixa Salarial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 médio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Custos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 Total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Custo/</a:t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380191"/>
                  </a:ext>
                </a:extLst>
              </a:tr>
              <a:tr h="36488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Originação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Manutenção**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Ressarcimento ao INSS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Dataprev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311968"/>
                  </a:ext>
                </a:extLst>
              </a:tr>
              <a:tr h="22136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Até 2 Salários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3.076 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R$ 80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R$ 2,94/mês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R$ 0,17/mês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R$ 1,49/mês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R$ 411,2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983674"/>
                  </a:ext>
                </a:extLst>
              </a:tr>
              <a:tr h="257514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Acima de 2 Salários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5.180 </a:t>
                      </a:r>
                    </a:p>
                  </a:txBody>
                  <a:tcPr marL="8894" marR="8894" marT="8894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(R$ 211,7 em 72 meses)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(R$ 12,2 em 72 meses)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(R$ 107,3 em 72 meses)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461625"/>
                  </a:ext>
                </a:extLst>
              </a:tr>
            </a:tbl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255293FB-73CC-4713-80B5-36FEC5B13CF6}"/>
              </a:ext>
            </a:extLst>
          </p:cNvPr>
          <p:cNvSpPr/>
          <p:nvPr/>
        </p:nvSpPr>
        <p:spPr>
          <a:xfrm>
            <a:off x="528637" y="5714272"/>
            <a:ext cx="54092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/>
              <a:t>Fonte</a:t>
            </a:r>
            <a:r>
              <a:rPr lang="pt-BR" sz="1600" dirty="0"/>
              <a:t>: Pesquisa junto aos bancos associados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0070494F-8403-45E6-A699-1311D200D421}"/>
              </a:ext>
            </a:extLst>
          </p:cNvPr>
          <p:cNvSpPr/>
          <p:nvPr/>
        </p:nvSpPr>
        <p:spPr>
          <a:xfrm>
            <a:off x="528637" y="3564215"/>
            <a:ext cx="11119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u="sng" dirty="0"/>
              <a:t>*Custo de </a:t>
            </a:r>
            <a:r>
              <a:rPr lang="pt-BR" sz="1400" u="sng" dirty="0" err="1"/>
              <a:t>originação</a:t>
            </a:r>
            <a:r>
              <a:rPr lang="pt-BR" sz="1400" dirty="0"/>
              <a:t>: Pessoal, Formalização, Crédito e despesas administrativas (não inclui comissão do correspondente)</a:t>
            </a:r>
          </a:p>
          <a:p>
            <a:r>
              <a:rPr lang="pt-BR" sz="1400" u="sng" dirty="0"/>
              <a:t>**Custo de manutenção</a:t>
            </a:r>
            <a:r>
              <a:rPr lang="pt-BR" sz="1400" dirty="0"/>
              <a:t>: Jurídico, </a:t>
            </a:r>
            <a:r>
              <a:rPr lang="pt-BR" sz="1400" dirty="0" err="1"/>
              <a:t>Call</a:t>
            </a:r>
            <a:r>
              <a:rPr lang="pt-BR" sz="1400" dirty="0"/>
              <a:t> center, BackOffice, TI e outros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409E42F-7193-4856-9FEE-3F3216A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6</a:t>
            </a:fld>
            <a:endParaRPr lang="en-US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2BBE941-3AA3-459A-A716-C4F36AC5B571}"/>
              </a:ext>
            </a:extLst>
          </p:cNvPr>
          <p:cNvSpPr/>
          <p:nvPr/>
        </p:nvSpPr>
        <p:spPr>
          <a:xfrm>
            <a:off x="528637" y="4470311"/>
            <a:ext cx="10524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u="sng" dirty="0"/>
              <a:t>Importante</a:t>
            </a:r>
            <a:r>
              <a:rPr lang="pt-BR" b="1" dirty="0"/>
              <a:t>: Não considerados os impactos decorrentes de possível aumento nos custos operacionais em decorrência da edição da Medida Provisória 922/2020</a:t>
            </a:r>
            <a:endParaRPr lang="pt-BR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A64C07B1-CFAD-420C-91CF-98E5BA529E4E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9926FD3C-DCCC-497C-8FAE-5299ACDBA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7" name="Picture 2" descr="Resultado de imagem para febraban">
              <a:extLst>
                <a:ext uri="{FF2B5EF4-FFF2-40B4-BE49-F238E27FC236}">
                  <a16:creationId xmlns:a16="http://schemas.microsoft.com/office/drawing/2014/main" id="{AC5933D3-A402-4C93-9521-89E7779A3B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571D38AD-DCFD-4918-BC0A-16258153FE7A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61FFF9DF-4452-4519-B3C7-647B17B2548F}"/>
              </a:ext>
            </a:extLst>
          </p:cNvPr>
          <p:cNvSpPr/>
          <p:nvPr/>
        </p:nvSpPr>
        <p:spPr>
          <a:xfrm>
            <a:off x="457199" y="1083108"/>
            <a:ext cx="108966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Risco de </a:t>
            </a:r>
            <a:r>
              <a:rPr lang="pt-BR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falta de oferta de crédito a aposentados de até 2 salários mínimos (~80% da demanda)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caso fixado teto incompatível com a atual realidade, tendo em vista maior representatividade dos custos de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originação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manutenção em relação ao baixo ticket médio </a:t>
            </a:r>
          </a:p>
        </p:txBody>
      </p:sp>
    </p:spTree>
    <p:extLst>
      <p:ext uri="{BB962C8B-B14F-4D97-AF65-F5344CB8AC3E}">
        <p14:creationId xmlns:p14="http://schemas.microsoft.com/office/powerpoint/2010/main" val="381425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9854418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Custos de </a:t>
            </a:r>
            <a:r>
              <a:rPr lang="pt-BR" sz="2800" b="1" dirty="0" err="1"/>
              <a:t>originação</a:t>
            </a:r>
            <a:r>
              <a:rPr lang="pt-BR" sz="2800" b="1" dirty="0"/>
              <a:t> e manutenção 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255293FB-73CC-4713-80B5-36FEC5B13CF6}"/>
              </a:ext>
            </a:extLst>
          </p:cNvPr>
          <p:cNvSpPr/>
          <p:nvPr/>
        </p:nvSpPr>
        <p:spPr>
          <a:xfrm>
            <a:off x="591777" y="6150373"/>
            <a:ext cx="53460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/>
              <a:t>Fonte</a:t>
            </a:r>
            <a:r>
              <a:rPr lang="pt-BR" sz="1600" dirty="0"/>
              <a:t>: Pesquisa junto aos bancos associados</a:t>
            </a: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E409E42F-7193-4856-9FEE-3F3216A0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7</a:t>
            </a:fld>
            <a:endParaRPr lang="en-US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92BBE941-3AA3-459A-A716-C4F36AC5B571}"/>
              </a:ext>
            </a:extLst>
          </p:cNvPr>
          <p:cNvSpPr/>
          <p:nvPr/>
        </p:nvSpPr>
        <p:spPr>
          <a:xfrm>
            <a:off x="591777" y="5391498"/>
            <a:ext cx="10461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u="sng" dirty="0"/>
              <a:t>Importante</a:t>
            </a:r>
            <a:r>
              <a:rPr lang="pt-BR" b="1" dirty="0"/>
              <a:t>: Não considerados os impactos decorrentes de possível aumento nos custos operacionais em decorrência da edição da Medida Provisória 922/2020</a:t>
            </a:r>
            <a:endParaRPr lang="pt-BR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A64C07B1-CFAD-420C-91CF-98E5BA529E4E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6" name="Imagem 15">
              <a:extLst>
                <a:ext uri="{FF2B5EF4-FFF2-40B4-BE49-F238E27FC236}">
                  <a16:creationId xmlns:a16="http://schemas.microsoft.com/office/drawing/2014/main" id="{9926FD3C-DCCC-497C-8FAE-5299ACDBA2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7" name="Picture 2" descr="Resultado de imagem para febraban">
              <a:extLst>
                <a:ext uri="{FF2B5EF4-FFF2-40B4-BE49-F238E27FC236}">
                  <a16:creationId xmlns:a16="http://schemas.microsoft.com/office/drawing/2014/main" id="{AC5933D3-A402-4C93-9521-89E7779A3B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Conector reto 17">
              <a:extLst>
                <a:ext uri="{FF2B5EF4-FFF2-40B4-BE49-F238E27FC236}">
                  <a16:creationId xmlns:a16="http://schemas.microsoft.com/office/drawing/2014/main" id="{571D38AD-DCFD-4918-BC0A-16258153FE7A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61FFF9DF-4452-4519-B3C7-647B17B2548F}"/>
              </a:ext>
            </a:extLst>
          </p:cNvPr>
          <p:cNvSpPr/>
          <p:nvPr/>
        </p:nvSpPr>
        <p:spPr>
          <a:xfrm>
            <a:off x="457199" y="1083108"/>
            <a:ext cx="10896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Risco de falta de oferta de crédito a aposentados</a:t>
            </a: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caso fixado teto incompatível com a atual realidade, tendo em vista maior representatividade dos custos de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originação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manutenção em relação ao baixo ticket médio </a:t>
            </a:r>
          </a:p>
        </p:txBody>
      </p:sp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id="{75DF07EF-8555-40D4-A36E-65DEBA55FD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254684"/>
              </p:ext>
            </p:extLst>
          </p:nvPr>
        </p:nvGraphicFramePr>
        <p:xfrm>
          <a:off x="591778" y="2061971"/>
          <a:ext cx="10640509" cy="1990950"/>
        </p:xfrm>
        <a:graphic>
          <a:graphicData uri="http://schemas.openxmlformats.org/drawingml/2006/table">
            <a:tbl>
              <a:tblPr/>
              <a:tblGrid>
                <a:gridCol w="1082277">
                  <a:extLst>
                    <a:ext uri="{9D8B030D-6E8A-4147-A177-3AD203B41FA5}">
                      <a16:colId xmlns:a16="http://schemas.microsoft.com/office/drawing/2014/main" val="51230967"/>
                    </a:ext>
                  </a:extLst>
                </a:gridCol>
                <a:gridCol w="647631">
                  <a:extLst>
                    <a:ext uri="{9D8B030D-6E8A-4147-A177-3AD203B41FA5}">
                      <a16:colId xmlns:a16="http://schemas.microsoft.com/office/drawing/2014/main" val="888934284"/>
                    </a:ext>
                  </a:extLst>
                </a:gridCol>
                <a:gridCol w="735414">
                  <a:extLst>
                    <a:ext uri="{9D8B030D-6E8A-4147-A177-3AD203B41FA5}">
                      <a16:colId xmlns:a16="http://schemas.microsoft.com/office/drawing/2014/main" val="1136051728"/>
                    </a:ext>
                  </a:extLst>
                </a:gridCol>
                <a:gridCol w="1426624">
                  <a:extLst>
                    <a:ext uri="{9D8B030D-6E8A-4147-A177-3AD203B41FA5}">
                      <a16:colId xmlns:a16="http://schemas.microsoft.com/office/drawing/2014/main" val="679956155"/>
                    </a:ext>
                  </a:extLst>
                </a:gridCol>
                <a:gridCol w="1355186">
                  <a:extLst>
                    <a:ext uri="{9D8B030D-6E8A-4147-A177-3AD203B41FA5}">
                      <a16:colId xmlns:a16="http://schemas.microsoft.com/office/drawing/2014/main" val="618327204"/>
                    </a:ext>
                  </a:extLst>
                </a:gridCol>
                <a:gridCol w="1426624">
                  <a:extLst>
                    <a:ext uri="{9D8B030D-6E8A-4147-A177-3AD203B41FA5}">
                      <a16:colId xmlns:a16="http://schemas.microsoft.com/office/drawing/2014/main" val="1918382335"/>
                    </a:ext>
                  </a:extLst>
                </a:gridCol>
                <a:gridCol w="1155136">
                  <a:extLst>
                    <a:ext uri="{9D8B030D-6E8A-4147-A177-3AD203B41FA5}">
                      <a16:colId xmlns:a16="http://schemas.microsoft.com/office/drawing/2014/main" val="2887254684"/>
                    </a:ext>
                  </a:extLst>
                </a:gridCol>
                <a:gridCol w="1428286">
                  <a:extLst>
                    <a:ext uri="{9D8B030D-6E8A-4147-A177-3AD203B41FA5}">
                      <a16:colId xmlns:a16="http://schemas.microsoft.com/office/drawing/2014/main" val="2870243281"/>
                    </a:ext>
                  </a:extLst>
                </a:gridCol>
                <a:gridCol w="650372">
                  <a:extLst>
                    <a:ext uri="{9D8B030D-6E8A-4147-A177-3AD203B41FA5}">
                      <a16:colId xmlns:a16="http://schemas.microsoft.com/office/drawing/2014/main" val="742167832"/>
                    </a:ext>
                  </a:extLst>
                </a:gridCol>
                <a:gridCol w="732959">
                  <a:extLst>
                    <a:ext uri="{9D8B030D-6E8A-4147-A177-3AD203B41FA5}">
                      <a16:colId xmlns:a16="http://schemas.microsoft.com/office/drawing/2014/main" val="3109869800"/>
                    </a:ext>
                  </a:extLst>
                </a:gridCol>
              </a:tblGrid>
              <a:tr h="24092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Faixa Salarial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 médio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 Total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Custo/</a:t>
                      </a:r>
                    </a:p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Ticket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8685812"/>
                  </a:ext>
                </a:extLst>
              </a:tr>
              <a:tr h="47027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Originação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Manutenção**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Ressarcimento ao INSS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Dataprev</a:t>
                      </a:r>
                      <a:endParaRPr lang="pt-BR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Embossing</a:t>
                      </a:r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+ </a:t>
                      </a:r>
                    </a:p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Envio do Cartão (2)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Específicos do Cartão***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853505"/>
                  </a:ext>
                </a:extLst>
              </a:tr>
              <a:tr h="24092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Cartão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1.311 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R$ 80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R$ 2,94/mês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R$ 0,17/mês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R$ 1,49/mês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R$ 20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R$ 2,37/mês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R$ 601,8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46%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303402"/>
                  </a:ext>
                </a:extLst>
              </a:tr>
              <a:tr h="24092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(R$ 211,7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(R$ 12,2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(R$ 107,3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(R$ 170,6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335978"/>
                  </a:ext>
                </a:extLst>
              </a:tr>
              <a:tr h="220074"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4454770"/>
                  </a:ext>
                </a:extLst>
              </a:tr>
              <a:tr h="262364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Até 2 Salários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3.076 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R$ 80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R$ 2,94/mês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R$ 0,17/mês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R$ 1,49/mês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R$ 411,2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B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0513431"/>
                  </a:ext>
                </a:extLst>
              </a:tr>
              <a:tr h="5224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 Salários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5.180 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4753911"/>
                  </a:ext>
                </a:extLst>
              </a:tr>
              <a:tr h="263228">
                <a:tc vMerge="1"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 Salários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5.180 </a:t>
                      </a:r>
                    </a:p>
                  </a:txBody>
                  <a:tcPr marL="8894" marR="8894" marT="8894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(R$ 211,7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(R$ 12,2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(R$ 107,3 em 72 meses)</a:t>
                      </a:r>
                    </a:p>
                  </a:txBody>
                  <a:tcPr marL="8462" marR="8462" marT="8462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607511"/>
                  </a:ext>
                </a:extLst>
              </a:tr>
            </a:tbl>
          </a:graphicData>
        </a:graphic>
      </p:graphicFrame>
      <p:sp>
        <p:nvSpPr>
          <p:cNvPr id="20" name="Retângulo 19">
            <a:extLst>
              <a:ext uri="{FF2B5EF4-FFF2-40B4-BE49-F238E27FC236}">
                <a16:creationId xmlns:a16="http://schemas.microsoft.com/office/drawing/2014/main" id="{E7CFB27F-414A-4E2D-BA05-C8B2A14DFB92}"/>
              </a:ext>
            </a:extLst>
          </p:cNvPr>
          <p:cNvSpPr/>
          <p:nvPr/>
        </p:nvSpPr>
        <p:spPr>
          <a:xfrm>
            <a:off x="480810" y="4406543"/>
            <a:ext cx="11119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u="sng" dirty="0"/>
              <a:t>*Custo de </a:t>
            </a:r>
            <a:r>
              <a:rPr lang="pt-BR" sz="1400" u="sng" dirty="0" err="1"/>
              <a:t>originação</a:t>
            </a:r>
            <a:r>
              <a:rPr lang="pt-BR" sz="1400" dirty="0"/>
              <a:t>: Pessoal, Formalização, Crédito e despesas administrativas (não inclui comissão do correspondente)</a:t>
            </a:r>
          </a:p>
          <a:p>
            <a:r>
              <a:rPr lang="pt-BR" sz="1400" u="sng" dirty="0"/>
              <a:t>**Custo de manutenção</a:t>
            </a:r>
            <a:r>
              <a:rPr lang="pt-BR" sz="1400" dirty="0"/>
              <a:t>: Jurídico, </a:t>
            </a:r>
            <a:r>
              <a:rPr lang="pt-BR" sz="1400" dirty="0" err="1"/>
              <a:t>Call</a:t>
            </a:r>
            <a:r>
              <a:rPr lang="pt-BR" sz="1400" dirty="0"/>
              <a:t> center, BackOffice, TI e outros</a:t>
            </a:r>
          </a:p>
          <a:p>
            <a:r>
              <a:rPr lang="pt-BR" sz="1400" u="sng" dirty="0"/>
              <a:t>***Custo específicos do cartão</a:t>
            </a:r>
            <a:r>
              <a:rPr lang="pt-BR" sz="1400" dirty="0"/>
              <a:t>: Custo de fatura mensal, processamento do cartão e custo de atendimento </a:t>
            </a:r>
          </a:p>
          <a:p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003747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9854418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Open Sans"/>
                <a:ea typeface="+mj-ea"/>
                <a:cs typeface="+mj-cs"/>
              </a:rPr>
              <a:t>Custo de captação para Consignado INSS 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924651A-4CFE-4C24-9B0C-664F6BAF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813BF9-5145-4417-B95D-FA86279738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F3F3F">
                    <a:tint val="7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F3F3F">
                  <a:tint val="75000"/>
                </a:srgbClr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BD557BEE-A451-48CF-B4CE-EF188D56C0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68" b="16776"/>
          <a:stretch/>
        </p:blipFill>
        <p:spPr>
          <a:xfrm>
            <a:off x="6334823" y="2532141"/>
            <a:ext cx="5373014" cy="2676241"/>
          </a:xfrm>
          <a:prstGeom prst="rect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667210C6-A5F9-4AC7-B01F-C9A03099146A}"/>
              </a:ext>
            </a:extLst>
          </p:cNvPr>
          <p:cNvSpPr/>
          <p:nvPr/>
        </p:nvSpPr>
        <p:spPr>
          <a:xfrm>
            <a:off x="343395" y="6256233"/>
            <a:ext cx="5409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Fonte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: </a:t>
            </a: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B3 e Tesouro Direto</a:t>
            </a: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97011013-D4D5-4659-92C9-D5D82F7F6774}"/>
              </a:ext>
            </a:extLst>
          </p:cNvPr>
          <p:cNvCxnSpPr>
            <a:cxnSpLocks/>
          </p:cNvCxnSpPr>
          <p:nvPr/>
        </p:nvCxnSpPr>
        <p:spPr>
          <a:xfrm>
            <a:off x="3080829" y="2659726"/>
            <a:ext cx="0" cy="271413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tângulo 8">
            <a:extLst>
              <a:ext uri="{FF2B5EF4-FFF2-40B4-BE49-F238E27FC236}">
                <a16:creationId xmlns:a16="http://schemas.microsoft.com/office/drawing/2014/main" id="{08BED51A-A8AB-489F-AA53-88A8A609FFF2}"/>
              </a:ext>
            </a:extLst>
          </p:cNvPr>
          <p:cNvSpPr/>
          <p:nvPr/>
        </p:nvSpPr>
        <p:spPr>
          <a:xfrm>
            <a:off x="5503722" y="3244334"/>
            <a:ext cx="7607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1080 dias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7B7601FC-A225-47F5-9C51-B1035AE909C5}"/>
              </a:ext>
            </a:extLst>
          </p:cNvPr>
          <p:cNvSpPr/>
          <p:nvPr/>
        </p:nvSpPr>
        <p:spPr>
          <a:xfrm>
            <a:off x="5592489" y="4513049"/>
            <a:ext cx="7607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Over</a:t>
            </a:r>
            <a:endParaRPr kumimoji="0" lang="pt-BR" sz="14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8583D268-A446-4E0D-A28E-AB05CF1077C4}"/>
              </a:ext>
            </a:extLst>
          </p:cNvPr>
          <p:cNvSpPr/>
          <p:nvPr/>
        </p:nvSpPr>
        <p:spPr>
          <a:xfrm>
            <a:off x="653058" y="2321172"/>
            <a:ext cx="27512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DI 1080 dias x DI Over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0E8F4358-2A67-4395-A864-72B8D6945DA5}"/>
              </a:ext>
            </a:extLst>
          </p:cNvPr>
          <p:cNvGraphicFramePr>
            <a:graphicFrameLocks/>
          </p:cNvGraphicFramePr>
          <p:nvPr/>
        </p:nvGraphicFramePr>
        <p:xfrm>
          <a:off x="343396" y="2532141"/>
          <a:ext cx="5373010" cy="3474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48424ADD-DEA5-44AD-A962-E96F281B346A}"/>
              </a:ext>
            </a:extLst>
          </p:cNvPr>
          <p:cNvSpPr/>
          <p:nvPr/>
        </p:nvSpPr>
        <p:spPr>
          <a:xfrm>
            <a:off x="5384409" y="2995006"/>
            <a:ext cx="280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*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22D601B1-0A0D-4D6E-8E62-F2D8FC87A81C}"/>
              </a:ext>
            </a:extLst>
          </p:cNvPr>
          <p:cNvSpPr/>
          <p:nvPr/>
        </p:nvSpPr>
        <p:spPr>
          <a:xfrm rot="18734339">
            <a:off x="4900365" y="5562880"/>
            <a:ext cx="6799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srgbClr val="3F3F3F">
                    <a:lumMod val="75000"/>
                    <a:lumOff val="25000"/>
                  </a:srgbClr>
                </a:solidFill>
                <a:effectLst/>
                <a:uLnTx/>
                <a:uFillTx/>
                <a:latin typeface="Source Sans Pro"/>
                <a:ea typeface="+mn-ea"/>
                <a:cs typeface="+mn-cs"/>
              </a:rPr>
              <a:t>*as 11hs</a:t>
            </a:r>
            <a:endParaRPr kumimoji="0" lang="pt-BR" sz="11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Source Sans Pro"/>
              <a:ea typeface="+mn-ea"/>
              <a:cs typeface="+mn-cs"/>
            </a:endParaRP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F55798E5-F77F-40E8-A641-6116FF5AAFFA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id="{5E952FC2-BDF0-40CF-B2E8-E6245D1C7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9" name="Picture 2" descr="Resultado de imagem para febraban">
              <a:extLst>
                <a:ext uri="{FF2B5EF4-FFF2-40B4-BE49-F238E27FC236}">
                  <a16:creationId xmlns:a16="http://schemas.microsoft.com/office/drawing/2014/main" id="{CC590A1A-297F-44D3-9D97-523B1DDB7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Conector reto 19">
              <a:extLst>
                <a:ext uri="{FF2B5EF4-FFF2-40B4-BE49-F238E27FC236}">
                  <a16:creationId xmlns:a16="http://schemas.microsoft.com/office/drawing/2014/main" id="{ADD7472E-F281-45F9-B8C6-D0113EB678A0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 20">
            <a:extLst>
              <a:ext uri="{FF2B5EF4-FFF2-40B4-BE49-F238E27FC236}">
                <a16:creationId xmlns:a16="http://schemas.microsoft.com/office/drawing/2014/main" id="{132128AD-5043-49C0-8BD2-40C3D5036299}"/>
              </a:ext>
            </a:extLst>
          </p:cNvPr>
          <p:cNvSpPr/>
          <p:nvPr/>
        </p:nvSpPr>
        <p:spPr>
          <a:xfrm>
            <a:off x="457199" y="1083108"/>
            <a:ext cx="111345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pt-BR" dirty="0">
                <a:solidFill>
                  <a:srgbClr val="3F3F3F">
                    <a:lumMod val="75000"/>
                    <a:lumOff val="25000"/>
                  </a:srgbClr>
                </a:solidFill>
              </a:rPr>
              <a:t>Cenário de elevação do custo de captação de longo prazo, com alta volatilidade, em especial para bancos de médio e pequeno portes, o que poderá resultar em impacto na oferta de crédito e concentração bancária caso fixado teto incompatível com esta nova realidade </a:t>
            </a:r>
          </a:p>
        </p:txBody>
      </p:sp>
    </p:spTree>
    <p:extLst>
      <p:ext uri="{BB962C8B-B14F-4D97-AF65-F5344CB8AC3E}">
        <p14:creationId xmlns:p14="http://schemas.microsoft.com/office/powerpoint/2010/main" val="1189585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>
            <a:extLst>
              <a:ext uri="{FF2B5EF4-FFF2-40B4-BE49-F238E27FC236}">
                <a16:creationId xmlns:a16="http://schemas.microsoft.com/office/drawing/2014/main" id="{001D90E5-AF8A-4DE1-A02E-75AF47FE2759}"/>
              </a:ext>
            </a:extLst>
          </p:cNvPr>
          <p:cNvSpPr/>
          <p:nvPr/>
        </p:nvSpPr>
        <p:spPr>
          <a:xfrm>
            <a:off x="3829774" y="3512312"/>
            <a:ext cx="6984000" cy="28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4D6D7D59-EAF9-4ED5-9789-B346C9809598}"/>
              </a:ext>
            </a:extLst>
          </p:cNvPr>
          <p:cNvSpPr/>
          <p:nvPr/>
        </p:nvSpPr>
        <p:spPr>
          <a:xfrm>
            <a:off x="855572" y="3784639"/>
            <a:ext cx="7880466" cy="2638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6" name="Título 1">
            <a:extLst>
              <a:ext uri="{FF2B5EF4-FFF2-40B4-BE49-F238E27FC236}">
                <a16:creationId xmlns:a16="http://schemas.microsoft.com/office/drawing/2014/main" id="{C4CF89CF-6A0F-48D0-8CA2-8388332BDA37}"/>
              </a:ext>
            </a:extLst>
          </p:cNvPr>
          <p:cNvSpPr txBox="1">
            <a:spLocks/>
          </p:cNvSpPr>
          <p:nvPr/>
        </p:nvSpPr>
        <p:spPr>
          <a:xfrm>
            <a:off x="457199" y="274638"/>
            <a:ext cx="10487465" cy="924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2800" b="1" dirty="0"/>
              <a:t>Viabilidade econômica de cada operação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01040EEB-A57A-4574-BF6D-97F8ACD9430D}"/>
              </a:ext>
            </a:extLst>
          </p:cNvPr>
          <p:cNvSpPr/>
          <p:nvPr/>
        </p:nvSpPr>
        <p:spPr>
          <a:xfrm>
            <a:off x="457201" y="6201206"/>
            <a:ext cx="6207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Fonte</a:t>
            </a:r>
            <a:r>
              <a:rPr lang="pt-BR" dirty="0"/>
              <a:t>: Banco Central do Brasil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1CEBCB4F-282A-468C-8F23-56E5FD169E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267"/>
          <a:stretch/>
        </p:blipFill>
        <p:spPr>
          <a:xfrm>
            <a:off x="3436143" y="2397271"/>
            <a:ext cx="4324350" cy="1036089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7671FBF1-251A-4E4B-9740-D35AEFE090C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2383"/>
          <a:stretch/>
        </p:blipFill>
        <p:spPr>
          <a:xfrm>
            <a:off x="855571" y="3291834"/>
            <a:ext cx="10089093" cy="2360587"/>
          </a:xfrm>
          <a:prstGeom prst="rect">
            <a:avLst/>
          </a:prstGeom>
        </p:spPr>
      </p:pic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1B16FC22-B3D8-412B-B209-D45A31073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3BF9-5145-4417-B95D-FA8627973885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1FE4EC43-7E7F-4BE4-93C8-B8B8A5B39326}"/>
              </a:ext>
            </a:extLst>
          </p:cNvPr>
          <p:cNvGrpSpPr/>
          <p:nvPr/>
        </p:nvGrpSpPr>
        <p:grpSpPr>
          <a:xfrm>
            <a:off x="9408395" y="138884"/>
            <a:ext cx="2635097" cy="572360"/>
            <a:chOff x="9267715" y="152952"/>
            <a:chExt cx="2635097" cy="572360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5454E508-FD7B-46D4-990B-FB00297558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88" b="30880"/>
            <a:stretch/>
          </p:blipFill>
          <p:spPr>
            <a:xfrm>
              <a:off x="10710204" y="152952"/>
              <a:ext cx="1192608" cy="526321"/>
            </a:xfrm>
            <a:prstGeom prst="rect">
              <a:avLst/>
            </a:prstGeom>
          </p:spPr>
        </p:pic>
        <p:pic>
          <p:nvPicPr>
            <p:cNvPr id="13" name="Picture 2" descr="Resultado de imagem para febraban">
              <a:extLst>
                <a:ext uri="{FF2B5EF4-FFF2-40B4-BE49-F238E27FC236}">
                  <a16:creationId xmlns:a16="http://schemas.microsoft.com/office/drawing/2014/main" id="{92256E5C-4D0C-48FF-8C5E-14EDB18C51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67715" y="198991"/>
              <a:ext cx="1395895" cy="52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Conector reto 14">
              <a:extLst>
                <a:ext uri="{FF2B5EF4-FFF2-40B4-BE49-F238E27FC236}">
                  <a16:creationId xmlns:a16="http://schemas.microsoft.com/office/drawing/2014/main" id="{5487B121-0774-4647-AB96-84BD339EB405}"/>
                </a:ext>
              </a:extLst>
            </p:cNvPr>
            <p:cNvCxnSpPr/>
            <p:nvPr/>
          </p:nvCxnSpPr>
          <p:spPr>
            <a:xfrm>
              <a:off x="10647882" y="198991"/>
              <a:ext cx="0" cy="4342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tângulo 19">
            <a:extLst>
              <a:ext uri="{FF2B5EF4-FFF2-40B4-BE49-F238E27FC236}">
                <a16:creationId xmlns:a16="http://schemas.microsoft.com/office/drawing/2014/main" id="{9AD0F24B-4159-481D-AC23-7E9C3706440E}"/>
              </a:ext>
            </a:extLst>
          </p:cNvPr>
          <p:cNvSpPr/>
          <p:nvPr/>
        </p:nvSpPr>
        <p:spPr>
          <a:xfrm>
            <a:off x="457199" y="1083108"/>
            <a:ext cx="111345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Risco de </a:t>
            </a:r>
            <a:r>
              <a:rPr lang="pt-BR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falta de oferta de crédito ao  público que recebe até 2 salários mínimos, de maior idade e  aposentados por invalidez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caso estabelecido teto incompatível, tendo presente a Resolução do Banco Central 3954/2011, que exige viabilidade econômica de cada operação</a:t>
            </a:r>
          </a:p>
        </p:txBody>
      </p:sp>
    </p:spTree>
    <p:extLst>
      <p:ext uri="{BB962C8B-B14F-4D97-AF65-F5344CB8AC3E}">
        <p14:creationId xmlns:p14="http://schemas.microsoft.com/office/powerpoint/2010/main" val="2518183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dient Lim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ontoh">
      <a:majorFont>
        <a:latin typeface="Open Sans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XMLData TextToDisplay="RightsWATCHMark">4|PAN-Nível-CONFIDENCIAL|{00000000-0000-0000-0000-000000000000}</XMLData>
</file>

<file path=customXml/item2.xml><?xml version="1.0" encoding="utf-8"?>
<XMLData TextToDisplay="%CLASSIFICATIONDATETIME%">12:58 17/03/2020</XMLData>
</file>

<file path=customXml/item3.xml><?xml version="1.0" encoding="utf-8"?>
<XMLData TextToDisplay="%DOCUMENTGUID%">{00000000-0000-0000-0000-000000000000}</XMLData>
</file>

<file path=customXml/itemProps1.xml><?xml version="1.0" encoding="utf-8"?>
<ds:datastoreItem xmlns:ds="http://schemas.openxmlformats.org/officeDocument/2006/customXml" ds:itemID="{EB55DDDD-1684-46CB-A767-5AF72D0CC637}">
  <ds:schemaRefs/>
</ds:datastoreItem>
</file>

<file path=customXml/itemProps2.xml><?xml version="1.0" encoding="utf-8"?>
<ds:datastoreItem xmlns:ds="http://schemas.openxmlformats.org/officeDocument/2006/customXml" ds:itemID="{94EA8530-F3C7-4DD0-9C5B-315A7AB8A898}">
  <ds:schemaRefs/>
</ds:datastoreItem>
</file>

<file path=customXml/itemProps3.xml><?xml version="1.0" encoding="utf-8"?>
<ds:datastoreItem xmlns:ds="http://schemas.openxmlformats.org/officeDocument/2006/customXml" ds:itemID="{106999D7-E3A0-4691-9E8E-66A620986612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6673</TotalTime>
  <Words>1560</Words>
  <Application>Microsoft Office PowerPoint</Application>
  <PresentationFormat>Widescreen</PresentationFormat>
  <Paragraphs>256</Paragraphs>
  <Slides>13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4" baseType="lpstr">
      <vt:lpstr>Arial</vt:lpstr>
      <vt:lpstr>Calibri</vt:lpstr>
      <vt:lpstr>Montserrat</vt:lpstr>
      <vt:lpstr>Montserrat ExtraBold</vt:lpstr>
      <vt:lpstr>Montserrat Medium</vt:lpstr>
      <vt:lpstr>Montserrat SemiBold</vt:lpstr>
      <vt:lpstr>Open Sans</vt:lpstr>
      <vt:lpstr>Source Sans Pro</vt:lpstr>
      <vt:lpstr>Source Sans Pro (Corpo)</vt:lpstr>
      <vt:lpstr>Verdana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ICONIC</dc:title>
  <dc:creator>Musedsmh</dc:creator>
  <cp:lastModifiedBy>Alex Sander Moreira Goncalves</cp:lastModifiedBy>
  <cp:revision>237</cp:revision>
  <cp:lastPrinted>2020-03-13T16:32:58Z</cp:lastPrinted>
  <dcterms:created xsi:type="dcterms:W3CDTF">2017-01-10T11:09:36Z</dcterms:created>
  <dcterms:modified xsi:type="dcterms:W3CDTF">2020-03-17T17:25:41Z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ightsWATCHMark">
    <vt:lpwstr>4|PAN-Nível-CONFIDENCIAL|{00000000-0000-0000-0000-000000000000}</vt:lpwstr>
  </property>
</Properties>
</file>